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</p:sldIdLst>
  <p:sldSz cx="12192000" cy="6858000"/>
  <p:notesSz cx="6797675" cy="9926638"/>
  <p:embeddedFontLst>
    <p:embeddedFont>
      <p:font typeface="Libre Franklin" panose="020B0604020202020204" charset="0"/>
      <p:regular r:id="rId51"/>
      <p:bold r:id="rId52"/>
      <p:italic r:id="rId53"/>
      <p:boldItalic r:id="rId54"/>
    </p:embeddedFont>
    <p:embeddedFont>
      <p:font typeface="Franklin Gothic" panose="020B0604020202020204" charset="0"/>
      <p:bold r:id="rId55"/>
    </p:embeddedFont>
    <p:embeddedFont>
      <p:font typeface="Franklin Gothic Book" panose="020B0503020102020204" pitchFamily="34" charset="0"/>
      <p:regular r:id="rId56"/>
      <p: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aeRj8bJCiH-7Ee7nfHiJkf4KX6Avccy/edit#gid=209175366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2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>
                <a:solidFill>
                  <a:srgbClr val="F03CDB"/>
                </a:solidFill>
              </a:rPr>
              <a:t>NÃO CRIE CAIXAS DE TEXTOS ALÉM DAS DISPONÍVEIS NO SLIDE.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Utilizar imagens livres de direitos autorais e sem marca d’agua. Nesta lista, temos alguns bancos de imagem livre: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https://docs.google.com/spreadsheets/d/1XaeRj8bJCiH-7Ee7nfHiJkf4KX6Avccy/edit#gid=2091753662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“título da aula”,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36</a:t>
            </a:r>
            <a:r>
              <a:rPr lang="pt-BR" sz="1200" b="0"/>
              <a:t>. Em casos de nomes extensos, selecione o texto e diminua de forma que fique equilibrado com o layout. Uma dica: é clicar no segundo “A” ao lado do tamanho da fonte.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b="1"/>
              <a:t>O exemplo anterior também serve para o “nome do professor”</a:t>
            </a:r>
            <a:r>
              <a:rPr lang="pt-BR" sz="1200" b="0"/>
              <a:t>, nesse caso, usando o </a:t>
            </a:r>
            <a:r>
              <a:rPr lang="pt-BR" sz="1200" b="1"/>
              <a:t>tamanho 12 </a:t>
            </a:r>
            <a:r>
              <a:rPr lang="pt-BR" sz="1200" b="0"/>
              <a:t>da fonte.</a:t>
            </a:r>
            <a:endParaRPr/>
          </a:p>
        </p:txBody>
      </p:sp>
      <p:sp>
        <p:nvSpPr>
          <p:cNvPr id="553" name="Google Shape;553;p2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Usar esse template </a:t>
            </a:r>
            <a:r>
              <a:rPr lang="pt-BR" sz="1200" b="1"/>
              <a:t>para citações</a:t>
            </a:r>
            <a:r>
              <a:rPr lang="pt-BR" sz="1200"/>
              <a:t>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texto,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24</a:t>
            </a:r>
            <a:r>
              <a:rPr lang="pt-BR" sz="1200" b="0"/>
              <a:t>. Em casos de citações extensas, selecione o texto e diminua de forma que fique equilibrado com o layout. Uma dica, é clicar no segundo “A” ao lado do tamanho da fonte.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4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>
                <a:solidFill>
                  <a:srgbClr val="F03CDB"/>
                </a:solidFill>
              </a:rPr>
              <a:t>NÃO CRIE CAIXAS DE TEXTOS ALÉM DAS DISPONÍVEIS NO SLIDE E NÃO ALTERE O TAMANHO DAS MESMAS.</a:t>
            </a:r>
            <a:endParaRPr sz="120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pt-BR" sz="1200">
                <a:solidFill>
                  <a:schemeClr val="lt1"/>
                </a:solidFill>
              </a:rPr>
              <a:t>O design/layout que estão no template </a:t>
            </a:r>
            <a:r>
              <a:rPr lang="pt-BR" sz="1200" b="1">
                <a:solidFill>
                  <a:schemeClr val="lt1"/>
                </a:solidFill>
              </a:rPr>
              <a:t>são apenas exemplos </a:t>
            </a:r>
            <a:r>
              <a:rPr lang="pt-BR" sz="1200">
                <a:solidFill>
                  <a:schemeClr val="lt1"/>
                </a:solidFill>
              </a:rPr>
              <a:t>de slides para utilizar, como uma </a:t>
            </a:r>
            <a:r>
              <a:rPr lang="pt-BR" sz="1200" b="1">
                <a:solidFill>
                  <a:schemeClr val="lt1"/>
                </a:solidFill>
              </a:rPr>
              <a:t>padronização</a:t>
            </a:r>
            <a:r>
              <a:rPr lang="pt-BR" sz="1200">
                <a:solidFill>
                  <a:schemeClr val="lt1"/>
                </a:solidFill>
              </a:rPr>
              <a:t>. </a:t>
            </a:r>
            <a:r>
              <a:rPr lang="pt-BR" sz="1200" b="1">
                <a:solidFill>
                  <a:schemeClr val="lt1"/>
                </a:solidFill>
              </a:rPr>
              <a:t>O Material é totalmente adaptável </a:t>
            </a:r>
            <a:r>
              <a:rPr lang="pt-BR" sz="1200">
                <a:solidFill>
                  <a:schemeClr val="lt1"/>
                </a:solidFill>
              </a:rPr>
              <a:t>ao uso em relação ao conteúdo, à quantidade, disposição, aplicação ou não de todos os exemplos de disposições de texto/imagem. </a:t>
            </a:r>
            <a:r>
              <a:rPr lang="pt-BR" sz="1200" b="1">
                <a:solidFill>
                  <a:schemeClr val="lt1"/>
                </a:solidFill>
              </a:rPr>
              <a:t>Dica: ao invés de usar textos grandes, recomenda-se o uso de tópicos. 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texto,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 u="sng">
                <a:solidFill>
                  <a:srgbClr val="E82E8A"/>
                </a:solidFill>
              </a:rPr>
              <a:t>28 para o número da unidade</a:t>
            </a:r>
            <a:r>
              <a:rPr lang="pt-BR" sz="1200" b="1"/>
              <a:t>, </a:t>
            </a:r>
            <a:r>
              <a:rPr lang="pt-BR" sz="1200" b="1" u="sng"/>
              <a:t>24 para o título da disciplina </a:t>
            </a:r>
            <a:r>
              <a:rPr lang="pt-BR" sz="1200" b="1"/>
              <a:t>e </a:t>
            </a:r>
            <a:r>
              <a:rPr lang="pt-BR" sz="1200" b="1" u="sng"/>
              <a:t>16 a 24 para o texto</a:t>
            </a:r>
            <a:r>
              <a:rPr lang="pt-BR" sz="1200" b="0"/>
              <a:t>. Em casos de escritas maiores, selecione o texto e diminua de forma que fique equilibrado com o layout. Uma dica é clicar no segundo “A” ao lado do tamanho da fonte.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84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t="7912" r="9450" b="6170"/>
          <a:stretch/>
        </p:blipFill>
        <p:spPr>
          <a:xfrm>
            <a:off x="40856" y="0"/>
            <a:ext cx="12151143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-4862" y="0"/>
            <a:ext cx="12196862" cy="6870699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6" name="Google Shape;16;p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os + 2 imagens (separadas)">
  <p:cSld name="2 Textos + 2 imagens (separadas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29" name="Google Shape;129;p1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81" y="-11156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m total">
  <p:cSld name="1_Imagem tota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39" name="Google Shape;139;p1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81" y="-11156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exto + 1 Imagem Retangular">
  <p:cSld name="1 Texto + 1 Imagem Retangula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3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49" name="Google Shape;149;p1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1156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1">
  <p:cSld name="1_Texto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6" y="6206310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63" name="Google Shape;163;p1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195180" y="-8781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m + Texto">
  <p:cSld name="1 Imagem + Texto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1" name="Google Shape;1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75" name="Google Shape;175;p1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" name="Google Shape;17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195180" y="-8781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+ Subtítulo + Texto">
  <p:cSld name="1_Título + Subtítulo + Text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88" name="Google Shape;188;p1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" name="Google Shape;1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2">
  <p:cSld name="2_Texto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9" name="Google Shape;199;p1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3" name="Google Shape;20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">
  <p:cSld name="1_Texto + image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11" name="Google Shape;211;p1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5" name="Google Shape;21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 Grande">
  <p:cSld name="1_Texto + Imagem Grand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 rot="5400000">
            <a:off x="5642016" y="314965"/>
            <a:ext cx="914400" cy="12185567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222" name="Google Shape;222;p1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2 imagens">
  <p:cSld name="1_Texto + 2 image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231" name="Google Shape;23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35" name="Google Shape;235;p2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9" name="Google Shape;23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0" y="0"/>
            <a:ext cx="4737464" cy="6858000"/>
          </a:xfrm>
          <a:prstGeom prst="rect">
            <a:avLst/>
          </a:prstGeom>
          <a:solidFill>
            <a:srgbClr val="002E46"/>
          </a:solidFill>
          <a:ln w="12700" cap="flat" cmpd="sng">
            <a:solidFill>
              <a:srgbClr val="1F3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3801427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" name="Google Shape;27;p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6" y="560327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Textos + 2 imagens (separadas)">
  <p:cSld name="1_2 Textos + 2 imagens (separadas)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48" name="Google Shape;248;p2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m total">
  <p:cSld name="2_Imagem total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2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58" name="Google Shape;258;p2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Texto + 1 Imagem Retangular">
  <p:cSld name="1_1 Texto + 1 Imagem Retangula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0" name="Google Shape;270;p2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4" name="Google Shape;27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1">
  <p:cSld name="2_Texto 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82" name="Google Shape;282;p2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6" name="Google Shape;28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192731" y="-91434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Imagem + Texto">
  <p:cSld name="1_1 Imagem + Texto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2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038" y="6142168"/>
            <a:ext cx="668338" cy="3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940" y="6130843"/>
            <a:ext cx="420786" cy="42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5"/>
          <p:cNvCxnSpPr/>
          <p:nvPr/>
        </p:nvCxnSpPr>
        <p:spPr>
          <a:xfrm>
            <a:off x="1045609" y="6036844"/>
            <a:ext cx="13125" cy="57712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2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97" name="Google Shape;297;p2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1" name="Google Shape;30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1192731" y="-91434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2">
  <p:cSld name="3_Texto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21" name="Google Shape;321;p2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5" name="Google Shape;32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31" y="-138993"/>
            <a:ext cx="365792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">
  <p:cSld name="2_Texto + imagem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33" name="Google Shape;333;p2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31" y="-138993"/>
            <a:ext cx="365792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 Grande">
  <p:cSld name="2_Texto + Imagem Gran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/>
          <p:nvPr/>
        </p:nvSpPr>
        <p:spPr>
          <a:xfrm rot="5400000">
            <a:off x="5637897" y="300345"/>
            <a:ext cx="914400" cy="12193805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344" name="Google Shape;344;p2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2 imagens">
  <p:cSld name="2_Texto + 2 imagen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3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353" name="Google Shape;35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57" name="Google Shape;357;p3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1" name="Google Shape;36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31" y="-138993"/>
            <a:ext cx="365792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Textos + 2 imagens (separadas)">
  <p:cSld name="2_2 Textos + 2 imagens (separadas)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3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70" name="Google Shape;370;p3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4" name="Google Shape;37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231" y="-138993"/>
            <a:ext cx="365792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">
  <p:cSld name="Cit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105" y="2043875"/>
            <a:ext cx="1110354" cy="3993977"/>
            <a:chOff x="-130105" y="2043876"/>
            <a:chExt cx="1110354" cy="3993977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94066" y="2441659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01837" y="3807398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10304" y="5173137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5534" y="2424075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07763" y="3789814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296" y="5155553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 l="14255" t="19174" r="13899" b="33334"/>
          <a:stretch/>
        </p:blipFill>
        <p:spPr>
          <a:xfrm>
            <a:off x="-304801" y="-529065"/>
            <a:ext cx="3992493" cy="36778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992493" y="5030868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3992493" y="1188127"/>
            <a:ext cx="665797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6813931"/>
            <a:ext cx="12192000" cy="45719"/>
            <a:chOff x="-3124684" y="6837381"/>
            <a:chExt cx="12469445" cy="41235"/>
          </a:xfrm>
        </p:grpSpPr>
        <p:sp>
          <p:nvSpPr>
            <p:cNvPr id="45" name="Google Shape;45;p4"/>
            <p:cNvSpPr/>
            <p:nvPr/>
          </p:nvSpPr>
          <p:spPr>
            <a:xfrm>
              <a:off x="-3124684" y="6837384"/>
              <a:ext cx="3117362" cy="41232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-7322" y="6837383"/>
              <a:ext cx="3117362" cy="41232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227399" y="6837381"/>
              <a:ext cx="3117362" cy="41232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110039" y="6837384"/>
              <a:ext cx="3117362" cy="41232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m total">
  <p:cSld name="3_Imagem total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3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80" name="Google Shape;380;p3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4" name="Google Shape;3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231" y="-138993"/>
            <a:ext cx="365792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Texto + 1 Imagem Retangular">
  <p:cSld name="2_1 Texto + 1 Imagem Retangular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3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8" name="Google Shape;38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92" name="Google Shape;392;p3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6" name="Google Shape;39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31" y="-138993"/>
            <a:ext cx="365792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1">
  <p:cSld name="3_Texto 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1200124" y="-90419"/>
            <a:ext cx="365792" cy="203014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1" name="Google Shape;401;p34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069" y="6140775"/>
            <a:ext cx="668338" cy="3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2971" y="6129450"/>
            <a:ext cx="420786" cy="42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34"/>
          <p:cNvCxnSpPr/>
          <p:nvPr/>
        </p:nvCxnSpPr>
        <p:spPr>
          <a:xfrm>
            <a:off x="1143640" y="6035451"/>
            <a:ext cx="13125" cy="57712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5" name="Google Shape;405;p34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407" name="Google Shape;407;p3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Imagem + Texto">
  <p:cSld name="2_1 Imagem + Texto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1200124" y="-90419"/>
            <a:ext cx="365792" cy="203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3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420" name="Google Shape;420;p3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ítulo + Subtítulo + Texto">
  <p:cSld name="3_Título + Subtítulo + Texto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32" name="Google Shape;432;p3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6" name="Google Shape;43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2">
  <p:cSld name="4_Texto 2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43" name="Google Shape;443;p3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7" name="Google Shape;44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">
  <p:cSld name="3_Texto + imagem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3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3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3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55" name="Google Shape;455;p3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9" name="Google Shape;45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 Grande">
  <p:cSld name="3_Texto + Imagem Grande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/>
          <p:nvPr/>
        </p:nvSpPr>
        <p:spPr>
          <a:xfrm rot="5400000">
            <a:off x="5637897" y="310846"/>
            <a:ext cx="914400" cy="12193806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3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3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466" name="Google Shape;466;p3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0" name="Google Shape;47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2 imagens">
  <p:cSld name="3_Texto + 2 imagens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4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475" name="Google Shape;47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4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79" name="Google Shape;479;p4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3" name="Google Shape;48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Textos + 2 imagens (separadas)">
  <p:cSld name="3_2 Textos + 2 imagens (separadas)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6" name="Google Shape;486;p4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7" name="Google Shape;487;p4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4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4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4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92" name="Google Shape;492;p4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6" name="Google Shape;4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>
  <p:cSld name="Título + Subtítulo + Tex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7" name="Google Shape;57;p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1156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m total">
  <p:cSld name="4_Imagem total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4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4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02" name="Google Shape;502;p4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6" name="Google Shape;50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Texto + 1 Imagem Retangular">
  <p:cSld name="3_1 Texto + 1 Imagem Retangular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4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14" name="Google Shape;514;p4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8" name="Google Shape;51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49477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1">
  <p:cSld name="4_Texto 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/>
          <p:nvPr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1195404" y="-90419"/>
            <a:ext cx="371888" cy="203014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3" name="Google Shape;523;p44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27" name="Google Shape;527;p4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Imagem + Texto">
  <p:cSld name="3_1 Imagem + Texto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4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4" name="Google Shape;53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80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/>
          <p:nvPr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1195404" y="-90419"/>
            <a:ext cx="371888" cy="203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40" name="Google Shape;540;p4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a">
  <p:cSld name="1_Cap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 t="14091" r="29784" b="14253"/>
          <a:stretch/>
        </p:blipFill>
        <p:spPr>
          <a:xfrm>
            <a:off x="40855" y="0"/>
            <a:ext cx="12151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>
            <a:off x="-4862" y="6445"/>
            <a:ext cx="12196862" cy="6851555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7" name="Google Shape;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69" name="Google Shape;69;p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2">
  <p:cSld name="1_Texto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80" name="Google Shape;80;p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4" name="Google Shape;8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1156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">
  <p:cSld name="Texto + image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91" name="Google Shape;91;p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1156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 Grande">
  <p:cSld name="Texto + Imagem Gran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 rot="5400000">
            <a:off x="5638800" y="304799"/>
            <a:ext cx="914400" cy="12192002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103" name="Google Shape;103;p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2 imagens">
  <p:cSld name="Texto + 2 image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13" name="Google Shape;113;p1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1156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</a:pPr>
            <a:r>
              <a:rPr lang="pt-BR" dirty="0" smtClean="0"/>
              <a:t>Engenharia de Requisitos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775414" y="77747"/>
            <a:ext cx="4509059" cy="1512678"/>
          </a:xfrm>
        </p:spPr>
        <p:txBody>
          <a:bodyPr>
            <a:normAutofit/>
          </a:bodyPr>
          <a:lstStyle/>
          <a:p>
            <a:pPr marL="228600" indent="0">
              <a:lnSpc>
                <a:spcPct val="100000"/>
              </a:lnSpc>
            </a:pP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Atividades Fundamentais </a:t>
            </a:r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do 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Processo </a:t>
            </a:r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de 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Software </a:t>
            </a:r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073" y="0"/>
            <a:ext cx="5948927" cy="584894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50875" y="5187225"/>
            <a:ext cx="84671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latin typeface="Libre Franklin" panose="020B0604020202020204" charset="0"/>
              </a:rPr>
              <a:t>Objetivo</a:t>
            </a:r>
            <a:r>
              <a:rPr lang="pt-BR" sz="2000" dirty="0" smtClean="0">
                <a:latin typeface="Libre Franklin" panose="020B0604020202020204" charset="0"/>
              </a:rPr>
              <a:t>: atividade </a:t>
            </a:r>
            <a:r>
              <a:rPr lang="pt-BR" sz="2000" b="1" dirty="0" smtClean="0">
                <a:solidFill>
                  <a:srgbClr val="EE7325"/>
                </a:solidFill>
                <a:latin typeface="Libre Franklin" panose="020B0604020202020204" charset="0"/>
              </a:rPr>
              <a:t>ESPECIFICAÇÃO DE SOFTWARE.</a:t>
            </a:r>
          </a:p>
          <a:p>
            <a:endParaRPr lang="pt-BR" sz="2000" b="1" dirty="0">
              <a:solidFill>
                <a:srgbClr val="EE7325"/>
              </a:solidFill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Estabelece </a:t>
            </a:r>
            <a:r>
              <a:rPr lang="pt-BR" sz="2000" dirty="0">
                <a:latin typeface="Libre Franklin" panose="020B0604020202020204" charset="0"/>
              </a:rPr>
              <a:t>quais funções são requeridas pelo software e quais são as restrições sobre a operação e o desenvolvimento </a:t>
            </a:r>
            <a:r>
              <a:rPr lang="pt-BR" sz="2000" dirty="0" smtClean="0">
                <a:latin typeface="Libre Franklin" panose="020B0604020202020204" charset="0"/>
              </a:rPr>
              <a:t>dele.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77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858982" y="155410"/>
            <a:ext cx="11333017" cy="1543176"/>
          </a:xfrm>
        </p:spPr>
        <p:txBody>
          <a:bodyPr>
            <a:noAutofit/>
          </a:bodyPr>
          <a:lstStyle/>
          <a:p>
            <a:pPr marL="228600" indent="0">
              <a:lnSpc>
                <a:spcPct val="100000"/>
              </a:lnSpc>
            </a:pPr>
            <a:r>
              <a:rPr lang="pt-BR" sz="2800" b="1" dirty="0">
                <a:solidFill>
                  <a:srgbClr val="7030A0"/>
                </a:solidFill>
              </a:rPr>
              <a:t>Conceitos fundamentais e as etapas da Engenharia de Requisitos</a:t>
            </a:r>
          </a:p>
          <a:p>
            <a:pPr marL="228600" indent="0">
              <a:lnSpc>
                <a:spcPct val="100000"/>
              </a:lnSpc>
            </a:pPr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727228" y="2111446"/>
            <a:ext cx="6647354" cy="151844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1"/>
                </a:solidFill>
                <a:latin typeface="Libre Franklin" panose="020B0604020202020204" charset="0"/>
              </a:rPr>
              <a:t>Descobrir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1"/>
                </a:solidFill>
                <a:latin typeface="Libre Franklin" panose="020B0604020202020204" charset="0"/>
              </a:rPr>
              <a:t>Analisar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1"/>
                </a:solidFill>
                <a:latin typeface="Libre Franklin" panose="020B0604020202020204" charset="0"/>
              </a:rPr>
              <a:t>Documentar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1"/>
                </a:solidFill>
                <a:latin typeface="Libre Franklin" panose="020B0604020202020204" charset="0"/>
              </a:rPr>
              <a:t>Verificar</a:t>
            </a:r>
            <a:endParaRPr lang="pt-BR" sz="2400" b="1" dirty="0">
              <a:solidFill>
                <a:schemeClr val="tx1"/>
              </a:solidFill>
              <a:latin typeface="Libre Franklin" panose="020B060402020202020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289877" y="2500736"/>
            <a:ext cx="22336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 smtClean="0">
                <a:latin typeface="Libre Franklin" panose="020B0604020202020204" charset="0"/>
              </a:rPr>
              <a:t>Processo </a:t>
            </a:r>
            <a:r>
              <a:rPr lang="pt-BR" sz="2200" b="1" dirty="0">
                <a:latin typeface="Libre Franklin" panose="020B0604020202020204" charset="0"/>
              </a:rPr>
              <a:t>de</a:t>
            </a:r>
            <a:r>
              <a:rPr lang="pt-BR" sz="2200" b="1" dirty="0" smtClean="0">
                <a:latin typeface="Libre Franklin" panose="020B0604020202020204" charset="0"/>
              </a:rPr>
              <a:t>:</a:t>
            </a:r>
            <a:endParaRPr lang="pt-BR" sz="2200" b="1" dirty="0">
              <a:latin typeface="Libre Franklin" panose="020B060402020202020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924800" y="2247443"/>
            <a:ext cx="3297382" cy="1200329"/>
          </a:xfrm>
          <a:prstGeom prst="rect">
            <a:avLst/>
          </a:prstGeom>
          <a:solidFill>
            <a:srgbClr val="FDC432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Franklin Gothic Book" panose="020B0503020102020204" pitchFamily="34" charset="0"/>
              </a:rPr>
              <a:t>É chamado de </a:t>
            </a:r>
            <a:r>
              <a:rPr lang="pt-BR" sz="2400" b="1" dirty="0" smtClean="0">
                <a:latin typeface="Libre Franklin" panose="020B0604020202020204" charset="0"/>
              </a:rPr>
              <a:t>ENGENHARIA</a:t>
            </a:r>
          </a:p>
          <a:p>
            <a:pPr algn="ctr"/>
            <a:r>
              <a:rPr lang="pt-BR" sz="2400" b="1" dirty="0" smtClean="0">
                <a:latin typeface="Libre Franklin" panose="020B0604020202020204" charset="0"/>
              </a:rPr>
              <a:t>DE REQUISITOS</a:t>
            </a:r>
            <a:endParaRPr lang="pt-BR" sz="2400" b="1" dirty="0">
              <a:latin typeface="Libre Franklin" panose="020B0604020202020204" charset="0"/>
            </a:endParaRPr>
          </a:p>
        </p:txBody>
      </p:sp>
      <p:sp>
        <p:nvSpPr>
          <p:cNvPr id="10" name="Seta para a direita 6"/>
          <p:cNvSpPr/>
          <p:nvPr/>
        </p:nvSpPr>
        <p:spPr>
          <a:xfrm>
            <a:off x="3523538" y="2409001"/>
            <a:ext cx="1051290" cy="583580"/>
          </a:xfrm>
          <a:prstGeom prst="rightArrow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03CDB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074323" y="4586711"/>
            <a:ext cx="109237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 A </a:t>
            </a:r>
            <a:r>
              <a:rPr lang="pt-BR" sz="2000" b="1" dirty="0">
                <a:latin typeface="Libre Franklin" panose="020B0604020202020204" charset="0"/>
              </a:rPr>
              <a:t>Engenharia de Requisitos </a:t>
            </a:r>
            <a:r>
              <a:rPr lang="pt-BR" sz="2000" dirty="0">
                <a:latin typeface="Libre Franklin" panose="020B0604020202020204" charset="0"/>
              </a:rPr>
              <a:t>constrói uma ponte entre o projeto e a elaboração do </a:t>
            </a:r>
            <a:r>
              <a:rPr lang="pt-BR" sz="2000" dirty="0" smtClean="0">
                <a:latin typeface="Libre Franklin" panose="020B0604020202020204" charset="0"/>
              </a:rPr>
              <a:t>software. </a:t>
            </a:r>
          </a:p>
          <a:p>
            <a:pPr algn="ctr"/>
            <a:endParaRPr lang="pt-BR" sz="2000" dirty="0" smtClean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Porém</a:t>
            </a:r>
            <a:r>
              <a:rPr lang="pt-BR" sz="2000" dirty="0">
                <a:latin typeface="Libre Franklin" panose="020B0604020202020204" charset="0"/>
              </a:rPr>
              <a:t>, como </a:t>
            </a: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CONSTRUÍMOS ESSA PONTE</a:t>
            </a:r>
            <a:r>
              <a:rPr lang="pt-BR" sz="2000" dirty="0" smtClean="0">
                <a:latin typeface="Libre Franklin" panose="020B0604020202020204" charset="0"/>
              </a:rPr>
              <a:t>? 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37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886692" y="2050335"/>
            <a:ext cx="11125200" cy="1510145"/>
          </a:xfrm>
        </p:spPr>
        <p:txBody>
          <a:bodyPr>
            <a:no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construção </a:t>
            </a:r>
            <a:r>
              <a:rPr lang="pt-BR" sz="2000" dirty="0" smtClean="0">
                <a:latin typeface="Libre Franklin" panose="020B0604020202020204" charset="0"/>
              </a:rPr>
              <a:t>inicia </a:t>
            </a:r>
            <a:r>
              <a:rPr lang="pt-BR" sz="2000" dirty="0">
                <a:latin typeface="Libre Franklin" panose="020B0604020202020204" charset="0"/>
              </a:rPr>
              <a:t>quando </a:t>
            </a:r>
            <a:r>
              <a:rPr lang="pt-BR" sz="2000" b="1" dirty="0" smtClean="0">
                <a:latin typeface="Libre Franklin" panose="020B0604020202020204" charset="0"/>
              </a:rPr>
              <a:t>CONVERSAMOS COM OS ENVOLVIDOS NO PROJETO </a:t>
            </a:r>
            <a:r>
              <a:rPr lang="pt-BR" sz="2000" dirty="0" smtClean="0">
                <a:latin typeface="Libre Franklin" panose="020B0604020202020204" charset="0"/>
              </a:rPr>
              <a:t>— </a:t>
            </a:r>
            <a:r>
              <a:rPr lang="pt-BR" sz="2000" dirty="0">
                <a:latin typeface="Libre Franklin" panose="020B0604020202020204" charset="0"/>
              </a:rPr>
              <a:t>gerentes, clientes e </a:t>
            </a:r>
            <a:r>
              <a:rPr lang="pt-BR" sz="2000" dirty="0" smtClean="0">
                <a:latin typeface="Libre Franklin" panose="020B0604020202020204" charset="0"/>
              </a:rPr>
              <a:t>usuário.</a:t>
            </a:r>
          </a:p>
          <a:p>
            <a:pPr algn="ctr"/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4" name="Espaço Reservado para Texto 1"/>
          <p:cNvSpPr txBox="1">
            <a:spLocks/>
          </p:cNvSpPr>
          <p:nvPr/>
        </p:nvSpPr>
        <p:spPr>
          <a:xfrm>
            <a:off x="1153924" y="307081"/>
            <a:ext cx="10857968" cy="44106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Conceitos fundamentais e as etapas da Engenharia de Requisitos</a:t>
            </a:r>
          </a:p>
          <a:p>
            <a:pPr>
              <a:lnSpc>
                <a:spcPct val="100000"/>
              </a:lnSpc>
            </a:pPr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446639" y="396691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Necessidades do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A descrição dos cenários de 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A definição das funções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Recursos e restrições do projeto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52892" y="4274687"/>
            <a:ext cx="2177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São definidas as:</a:t>
            </a:r>
          </a:p>
        </p:txBody>
      </p:sp>
      <p:sp>
        <p:nvSpPr>
          <p:cNvPr id="7" name="Seta para a Direita 6"/>
          <p:cNvSpPr/>
          <p:nvPr/>
        </p:nvSpPr>
        <p:spPr>
          <a:xfrm>
            <a:off x="3752565" y="3966911"/>
            <a:ext cx="1371600" cy="1015662"/>
          </a:xfrm>
          <a:prstGeom prst="rightArrow">
            <a:avLst/>
          </a:prstGeom>
          <a:solidFill>
            <a:srgbClr val="FF9933"/>
          </a:solidFill>
          <a:ln>
            <a:solidFill>
              <a:srgbClr val="FDC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31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858982" y="155410"/>
            <a:ext cx="11333017" cy="1543176"/>
          </a:xfrm>
        </p:spPr>
        <p:txBody>
          <a:bodyPr>
            <a:noAutofit/>
          </a:bodyPr>
          <a:lstStyle/>
          <a:p>
            <a:pPr marL="228600" indent="0">
              <a:lnSpc>
                <a:spcPct val="100000"/>
              </a:lnSpc>
            </a:pPr>
            <a:r>
              <a:rPr lang="pt-BR" sz="2800" b="1" dirty="0" smtClean="0">
                <a:solidFill>
                  <a:srgbClr val="7030A0"/>
                </a:solidFill>
              </a:rPr>
              <a:t>Requisitos de Software</a:t>
            </a:r>
            <a:endParaRPr lang="pt-BR" sz="2800" b="1" dirty="0">
              <a:solidFill>
                <a:srgbClr val="7030A0"/>
              </a:solidFill>
            </a:endParaRPr>
          </a:p>
          <a:p>
            <a:pPr marL="228600" indent="0">
              <a:lnSpc>
                <a:spcPct val="100000"/>
              </a:lnSpc>
            </a:pPr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12" name="Espaço Reservado para Texto 1"/>
          <p:cNvSpPr txBox="1">
            <a:spLocks/>
          </p:cNvSpPr>
          <p:nvPr/>
        </p:nvSpPr>
        <p:spPr>
          <a:xfrm>
            <a:off x="1153923" y="1630050"/>
            <a:ext cx="11038076" cy="324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b="1" dirty="0" smtClean="0">
                <a:latin typeface="Libre Franklin" panose="020B0604020202020204" charset="0"/>
              </a:rPr>
              <a:t>REQUISITOS</a:t>
            </a:r>
            <a:r>
              <a:rPr lang="pt-BR" sz="2000" dirty="0" smtClean="0">
                <a:latin typeface="Libre Franklin" panose="020B0604020202020204" charset="0"/>
              </a:rPr>
              <a:t> são descrições das </a:t>
            </a:r>
            <a:r>
              <a:rPr lang="pt-BR" sz="2000" b="1" dirty="0" smtClean="0">
                <a:latin typeface="Libre Franklin" panose="020B0604020202020204" charset="0"/>
              </a:rPr>
              <a:t>FUNÇÕES</a:t>
            </a:r>
            <a:r>
              <a:rPr lang="pt-BR" sz="2000" dirty="0" smtClean="0">
                <a:latin typeface="Libre Franklin" panose="020B0604020202020204" charset="0"/>
              </a:rPr>
              <a:t> e </a:t>
            </a:r>
            <a:r>
              <a:rPr lang="pt-BR" sz="2000" b="1" dirty="0" smtClean="0">
                <a:latin typeface="Libre Franklin" panose="020B0604020202020204" charset="0"/>
              </a:rPr>
              <a:t>RESTRIÇÕES</a:t>
            </a:r>
            <a:r>
              <a:rPr lang="pt-BR" sz="2000" dirty="0" smtClean="0">
                <a:latin typeface="Libre Franklin" panose="020B0604020202020204" charset="0"/>
              </a:rPr>
              <a:t> que são geradas durante o processo de engenharia de requisitos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Um </a:t>
            </a:r>
            <a:r>
              <a:rPr lang="pt-BR" sz="2000" b="1" dirty="0" smtClean="0">
                <a:latin typeface="Libre Franklin" panose="020B0604020202020204" charset="0"/>
              </a:rPr>
              <a:t>REQUISITO</a:t>
            </a:r>
            <a:r>
              <a:rPr lang="pt-BR" sz="2000" dirty="0" smtClean="0">
                <a:latin typeface="Libre Franklin" panose="020B0604020202020204" charset="0"/>
              </a:rPr>
              <a:t> compreende uma </a:t>
            </a:r>
            <a:r>
              <a:rPr lang="pt-BR" sz="2000" b="1" dirty="0" smtClean="0">
                <a:latin typeface="Libre Franklin" panose="020B0604020202020204" charset="0"/>
              </a:rPr>
              <a:t>CARACTERÍSTICA</a:t>
            </a:r>
            <a:r>
              <a:rPr lang="pt-BR" sz="2000" dirty="0" smtClean="0">
                <a:latin typeface="Libre Franklin" panose="020B0604020202020204" charset="0"/>
              </a:rPr>
              <a:t> ou </a:t>
            </a:r>
            <a:r>
              <a:rPr lang="pt-BR" sz="2000" b="1" dirty="0" smtClean="0">
                <a:latin typeface="Libre Franklin" panose="020B0604020202020204" charset="0"/>
              </a:rPr>
              <a:t>FUNCIONALIDADE</a:t>
            </a:r>
            <a:r>
              <a:rPr lang="pt-BR" sz="2000" dirty="0" smtClean="0">
                <a:latin typeface="Libre Franklin" panose="020B0604020202020204" charset="0"/>
              </a:rPr>
              <a:t> que o sistema deve possuir ou uma </a:t>
            </a:r>
            <a:r>
              <a:rPr lang="pt-BR" sz="2000" b="1" dirty="0" smtClean="0">
                <a:latin typeface="Libre Franklin" panose="020B0604020202020204" charset="0"/>
              </a:rPr>
              <a:t>RESTRIÇÃO</a:t>
            </a:r>
            <a:r>
              <a:rPr lang="pt-BR" sz="2000" dirty="0" smtClean="0">
                <a:latin typeface="Libre Franklin" panose="020B0604020202020204" charset="0"/>
              </a:rPr>
              <a:t> que deve satisfazer para atender uma necessidade do usuário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563092" y="4876802"/>
            <a:ext cx="80079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Libre Franklin" panose="020B0604020202020204" charset="0"/>
              </a:rPr>
              <a:t>É a parte mais crítica e propensa a erros no desenvolvimento de software</a:t>
            </a:r>
          </a:p>
        </p:txBody>
      </p:sp>
    </p:spTree>
    <p:extLst>
      <p:ext uri="{BB962C8B-B14F-4D97-AF65-F5344CB8AC3E}">
        <p14:creationId xmlns:p14="http://schemas.microsoft.com/office/powerpoint/2010/main" val="16838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 txBox="1">
            <a:spLocks/>
          </p:cNvSpPr>
          <p:nvPr/>
        </p:nvSpPr>
        <p:spPr>
          <a:xfrm>
            <a:off x="1306323" y="348643"/>
            <a:ext cx="10457987" cy="838059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Requisitos de Software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1306323" y="1620982"/>
            <a:ext cx="10471639" cy="1427018"/>
          </a:xfrm>
        </p:spPr>
        <p:txBody>
          <a:bodyPr>
            <a:normAutofit/>
          </a:bodyPr>
          <a:lstStyle/>
          <a:p>
            <a:r>
              <a:rPr lang="pt-BR" sz="2000" dirty="0" smtClean="0">
                <a:latin typeface="Libre Franklin" panose="020B0604020202020204" charset="0"/>
              </a:rPr>
              <a:t>Para </a:t>
            </a:r>
            <a:r>
              <a:rPr lang="pt-BR" sz="2000" dirty="0">
                <a:latin typeface="Libre Franklin" panose="020B0604020202020204" charset="0"/>
              </a:rPr>
              <a:t>Sommerville (2018, p. 57</a:t>
            </a:r>
            <a:r>
              <a:rPr lang="pt-BR" sz="2000" dirty="0" smtClean="0">
                <a:latin typeface="Libre Franklin" panose="020B0604020202020204" charset="0"/>
              </a:rPr>
              <a:t>):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538057" y="3048000"/>
            <a:ext cx="102262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“Requisitos são </a:t>
            </a:r>
            <a:r>
              <a:rPr lang="pt-BR" sz="2000" dirty="0">
                <a:latin typeface="Libre Franklin" panose="020B0604020202020204" charset="0"/>
              </a:rPr>
              <a:t>as </a:t>
            </a:r>
            <a:r>
              <a:rPr lang="pt-BR" sz="2000" b="1" dirty="0">
                <a:latin typeface="Libre Franklin" panose="020B0604020202020204" charset="0"/>
              </a:rPr>
              <a:t>descrições</a:t>
            </a:r>
            <a:r>
              <a:rPr lang="pt-BR" sz="2000" dirty="0">
                <a:latin typeface="Libre Franklin" panose="020B0604020202020204" charset="0"/>
              </a:rPr>
              <a:t> do que o sistema deve fazer, os </a:t>
            </a:r>
            <a:r>
              <a:rPr lang="pt-BR" sz="2000" b="1" dirty="0">
                <a:latin typeface="Libre Franklin" panose="020B0604020202020204" charset="0"/>
              </a:rPr>
              <a:t>serviços</a:t>
            </a:r>
            <a:r>
              <a:rPr lang="pt-BR" sz="2000" dirty="0">
                <a:latin typeface="Libre Franklin" panose="020B0604020202020204" charset="0"/>
              </a:rPr>
              <a:t> que oferece e as </a:t>
            </a:r>
            <a:r>
              <a:rPr lang="pt-BR" sz="2000" b="1" dirty="0">
                <a:latin typeface="Libre Franklin" panose="020B0604020202020204" charset="0"/>
              </a:rPr>
              <a:t>restrições</a:t>
            </a:r>
            <a:r>
              <a:rPr lang="pt-BR" sz="2000" dirty="0">
                <a:latin typeface="Libre Franklin" panose="020B0604020202020204" charset="0"/>
              </a:rPr>
              <a:t> a seu funcionamento. 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Esses </a:t>
            </a:r>
            <a:r>
              <a:rPr lang="pt-BR" sz="2000" dirty="0">
                <a:latin typeface="Libre Franklin" panose="020B0604020202020204" charset="0"/>
              </a:rPr>
              <a:t>requisitos </a:t>
            </a:r>
            <a:r>
              <a:rPr lang="pt-BR" sz="2000" b="1" dirty="0">
                <a:latin typeface="Libre Franklin" panose="020B0604020202020204" charset="0"/>
              </a:rPr>
              <a:t>refletem as necessidades </a:t>
            </a:r>
            <a:r>
              <a:rPr lang="pt-BR" sz="2000" dirty="0">
                <a:latin typeface="Libre Franklin" panose="020B0604020202020204" charset="0"/>
              </a:rPr>
              <a:t>dos clientes para um sistema que serve a uma </a:t>
            </a:r>
            <a:r>
              <a:rPr lang="pt-BR" sz="2000" b="1" dirty="0">
                <a:latin typeface="Libre Franklin" panose="020B0604020202020204" charset="0"/>
              </a:rPr>
              <a:t>finalidade</a:t>
            </a:r>
            <a:r>
              <a:rPr lang="pt-BR" sz="2000" dirty="0">
                <a:latin typeface="Libre Franklin" panose="020B0604020202020204" charset="0"/>
              </a:rPr>
              <a:t> determinada”.</a:t>
            </a:r>
          </a:p>
        </p:txBody>
      </p:sp>
    </p:spTree>
    <p:extLst>
      <p:ext uri="{BB962C8B-B14F-4D97-AF65-F5344CB8AC3E}">
        <p14:creationId xmlns:p14="http://schemas.microsoft.com/office/powerpoint/2010/main" val="8230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18904" y="190107"/>
            <a:ext cx="10457987" cy="42721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rgbClr val="8A4194"/>
                </a:solidFill>
                <a:latin typeface="Libre Franklin" panose="020B0604020202020204" charset="0"/>
              </a:rPr>
              <a:t>Por que é tão difícil entender os requisitos? </a:t>
            </a:r>
          </a:p>
        </p:txBody>
      </p:sp>
      <p:sp>
        <p:nvSpPr>
          <p:cNvPr id="9" name="Retângulo 8"/>
          <p:cNvSpPr/>
          <p:nvPr/>
        </p:nvSpPr>
        <p:spPr>
          <a:xfrm>
            <a:off x="2642125" y="1549954"/>
            <a:ext cx="61494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Porque temos diferentes </a:t>
            </a:r>
            <a:r>
              <a:rPr lang="pt-BR" sz="2000" b="1" dirty="0" smtClean="0">
                <a:latin typeface="Libre Franklin" panose="020B0604020202020204" charset="0"/>
              </a:rPr>
              <a:t>NÍVEIS DE DESCRIÇÃO</a:t>
            </a:r>
            <a:endParaRPr lang="pt-BR" sz="2000" b="1" dirty="0">
              <a:latin typeface="Libre Franklin" panose="020B060402020202020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22" y="2882701"/>
            <a:ext cx="9256932" cy="1344757"/>
          </a:xfrm>
          <a:prstGeom prst="rect">
            <a:avLst/>
          </a:prstGeom>
          <a:ln w="28575">
            <a:solidFill>
              <a:srgbClr val="EE732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970" y="4720343"/>
            <a:ext cx="8880762" cy="1772503"/>
          </a:xfrm>
          <a:prstGeom prst="rect">
            <a:avLst/>
          </a:prstGeom>
          <a:ln w="28575">
            <a:solidFill>
              <a:srgbClr val="8A4194"/>
            </a:solidFill>
          </a:ln>
        </p:spPr>
      </p:pic>
      <p:sp>
        <p:nvSpPr>
          <p:cNvPr id="12" name="Seta para Baixo 11"/>
          <p:cNvSpPr/>
          <p:nvPr/>
        </p:nvSpPr>
        <p:spPr>
          <a:xfrm>
            <a:off x="7836388" y="2029598"/>
            <a:ext cx="698012" cy="72043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3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29232" y="151068"/>
            <a:ext cx="10471639" cy="627699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8A4194"/>
                </a:solidFill>
              </a:rPr>
              <a:t>Quem são os Stakeholders?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223994" y="1776350"/>
            <a:ext cx="109680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São os </a:t>
            </a:r>
            <a:r>
              <a:rPr lang="pt-BR" sz="2000" b="1" dirty="0">
                <a:latin typeface="Libre Franklin" panose="020B0604020202020204" charset="0"/>
              </a:rPr>
              <a:t>clientes</a:t>
            </a:r>
            <a:r>
              <a:rPr lang="pt-BR" sz="2000" dirty="0">
                <a:latin typeface="Libre Franklin" panose="020B0604020202020204" charset="0"/>
              </a:rPr>
              <a:t>, o </a:t>
            </a:r>
            <a:r>
              <a:rPr lang="pt-BR" sz="2000" b="1" dirty="0">
                <a:latin typeface="Libre Franklin" panose="020B0604020202020204" charset="0"/>
              </a:rPr>
              <a:t>público</a:t>
            </a:r>
            <a:r>
              <a:rPr lang="pt-BR" sz="2000" dirty="0">
                <a:latin typeface="Libre Franklin" panose="020B0604020202020204" charset="0"/>
              </a:rPr>
              <a:t>, os </a:t>
            </a:r>
            <a:r>
              <a:rPr lang="pt-BR" sz="2000" b="1" dirty="0">
                <a:latin typeface="Libre Franklin" panose="020B0604020202020204" charset="0"/>
              </a:rPr>
              <a:t>patrocinadores</a:t>
            </a:r>
            <a:r>
              <a:rPr lang="pt-BR" sz="2000" dirty="0">
                <a:latin typeface="Libre Franklin" panose="020B0604020202020204" charset="0"/>
              </a:rPr>
              <a:t> e as </a:t>
            </a:r>
            <a:r>
              <a:rPr lang="pt-BR" sz="2000" b="1" dirty="0">
                <a:latin typeface="Libre Franklin" panose="020B0604020202020204" charset="0"/>
              </a:rPr>
              <a:t>organizações</a:t>
            </a:r>
            <a:r>
              <a:rPr lang="pt-BR" sz="2000" dirty="0">
                <a:latin typeface="Libre Franklin" panose="020B0604020202020204" charset="0"/>
              </a:rPr>
              <a:t> </a:t>
            </a:r>
            <a:r>
              <a:rPr lang="pt-BR" sz="2000" b="1" dirty="0">
                <a:latin typeface="Libre Franklin" panose="020B0604020202020204" charset="0"/>
              </a:rPr>
              <a:t>executoras</a:t>
            </a:r>
            <a:r>
              <a:rPr lang="pt-BR" sz="2000" dirty="0">
                <a:latin typeface="Libre Franklin" panose="020B0604020202020204" charset="0"/>
              </a:rPr>
              <a:t>, ou seja, </a:t>
            </a:r>
            <a:r>
              <a:rPr lang="pt-BR" sz="2000" b="1" dirty="0">
                <a:latin typeface="Libre Franklin" panose="020B0604020202020204" charset="0"/>
              </a:rPr>
              <a:t>quaisquer</a:t>
            </a:r>
            <a:r>
              <a:rPr lang="pt-BR" sz="2000" dirty="0">
                <a:latin typeface="Libre Franklin" panose="020B0604020202020204" charset="0"/>
              </a:rPr>
              <a:t> </a:t>
            </a:r>
            <a:r>
              <a:rPr lang="pt-BR" sz="2000" b="1" dirty="0">
                <a:latin typeface="Libre Franklin" panose="020B0604020202020204" charset="0"/>
              </a:rPr>
              <a:t>pessoas</a:t>
            </a:r>
            <a:r>
              <a:rPr lang="pt-BR" sz="2000" dirty="0">
                <a:latin typeface="Libre Franklin" panose="020B0604020202020204" charset="0"/>
              </a:rPr>
              <a:t> ou </a:t>
            </a:r>
            <a:r>
              <a:rPr lang="pt-BR" sz="2000" b="1" dirty="0">
                <a:latin typeface="Libre Franklin" panose="020B0604020202020204" charset="0"/>
              </a:rPr>
              <a:t>organizações</a:t>
            </a:r>
            <a:r>
              <a:rPr lang="pt-BR" sz="2000" dirty="0">
                <a:latin typeface="Libre Franklin" panose="020B0604020202020204" charset="0"/>
              </a:rPr>
              <a:t> que executam ou sofrem alguma ação relacionada ao projeto a ser </a:t>
            </a:r>
            <a:r>
              <a:rPr lang="pt-BR" sz="2000" dirty="0" smtClean="0">
                <a:latin typeface="Libre Franklin" panose="020B0604020202020204" charset="0"/>
              </a:rPr>
              <a:t>desenvolvido.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Aqueles </a:t>
            </a:r>
            <a:r>
              <a:rPr lang="pt-BR" sz="2000" dirty="0">
                <a:latin typeface="Libre Franklin" panose="020B0604020202020204" charset="0"/>
              </a:rPr>
              <a:t>envolvidos, ativamente, no projeto ou cujos interesses são afetados, de forma positiva ou negativa, pela execução ou pelo término </a:t>
            </a:r>
            <a:r>
              <a:rPr lang="pt-BR" sz="2000" dirty="0" smtClean="0">
                <a:latin typeface="Libre Franklin" panose="020B0604020202020204" charset="0"/>
              </a:rPr>
              <a:t>dele.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3994" y="5020702"/>
            <a:ext cx="10610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“</a:t>
            </a:r>
            <a:r>
              <a:rPr lang="pt-BR" sz="2400" b="1" dirty="0">
                <a:solidFill>
                  <a:srgbClr val="7030A0"/>
                </a:solidFill>
                <a:latin typeface="Libre Franklin" panose="020B0604020202020204" charset="0"/>
              </a:rPr>
              <a:t>Qualquer pessoa ou organização que realiza ou sofre alguma ação do projeto!”</a:t>
            </a:r>
          </a:p>
        </p:txBody>
      </p:sp>
    </p:spTree>
    <p:extLst>
      <p:ext uri="{BB962C8B-B14F-4D97-AF65-F5344CB8AC3E}">
        <p14:creationId xmlns:p14="http://schemas.microsoft.com/office/powerpoint/2010/main" val="78221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706580" y="2315581"/>
            <a:ext cx="3311237" cy="2381110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>
                <a:solidFill>
                  <a:srgbClr val="7030A0"/>
                </a:solidFill>
              </a:rPr>
              <a:t>Níveis de Requisitos de Software</a:t>
            </a:r>
          </a:p>
          <a:p>
            <a:pPr algn="ctr">
              <a:lnSpc>
                <a:spcPct val="150000"/>
              </a:lnSpc>
            </a:pPr>
            <a:endParaRPr lang="pt-BR" sz="2400" b="1" dirty="0">
              <a:solidFill>
                <a:srgbClr val="7030A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17" y="235527"/>
            <a:ext cx="7335990" cy="62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0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3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047" r="2047"/>
          <a:stretch>
            <a:fillRect/>
          </a:stretch>
        </p:blipFill>
        <p:spPr>
          <a:xfrm>
            <a:off x="2115435" y="512618"/>
            <a:ext cx="9591656" cy="58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199013" y="265518"/>
            <a:ext cx="10457987" cy="925973"/>
          </a:xfrm>
        </p:spPr>
        <p:txBody>
          <a:bodyPr>
            <a:norm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</a:rPr>
              <a:t>Tipos de Requisitos</a:t>
            </a:r>
            <a:endParaRPr lang="pt-BR" sz="2800" b="1" dirty="0">
              <a:solidFill>
                <a:srgbClr val="8A4194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05" y="1537855"/>
            <a:ext cx="9592620" cy="45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3801427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pt-BR" dirty="0"/>
              <a:t>Fundamentos da Engenharia de Requisitos</a:t>
            </a:r>
            <a:endParaRPr dirty="0"/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t-BR" dirty="0" smtClean="0"/>
              <a:t>Esp. Janaina Freitas</a:t>
            </a:r>
            <a:endParaRPr dirty="0"/>
          </a:p>
        </p:txBody>
      </p:sp>
      <p:sp>
        <p:nvSpPr>
          <p:cNvPr id="557" name="Google Shape;557;p48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" name="Espaço Reservado para 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2" b="19502"/>
          <a:stretch>
            <a:fillRect/>
          </a:stretch>
        </p:blipFill>
        <p:spPr>
          <a:xfrm>
            <a:off x="4737464" y="0"/>
            <a:ext cx="745453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199013" y="265518"/>
            <a:ext cx="10457987" cy="925973"/>
          </a:xfrm>
        </p:spPr>
        <p:txBody>
          <a:bodyPr>
            <a:norm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</a:rPr>
              <a:t>Tipos de Requisitos</a:t>
            </a:r>
            <a:endParaRPr lang="pt-BR" sz="2800" b="1" dirty="0">
              <a:solidFill>
                <a:srgbClr val="8A4194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100933" y="1914850"/>
            <a:ext cx="109802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0070C0"/>
                </a:solidFill>
                <a:latin typeface="Libre Franklin" panose="020B0604020202020204" charset="0"/>
              </a:rPr>
              <a:t>REQUISITOS FUNCIONAIS</a:t>
            </a:r>
            <a:r>
              <a:rPr lang="pt-BR" sz="2000" b="1" dirty="0" smtClean="0">
                <a:latin typeface="Libre Franklin" panose="020B0604020202020204" charset="0"/>
              </a:rPr>
              <a:t>: </a:t>
            </a:r>
            <a:r>
              <a:rPr lang="pt-BR" sz="2000" dirty="0">
                <a:latin typeface="Libre Franklin" panose="020B0604020202020204" charset="0"/>
              </a:rPr>
              <a:t>dizem respeito à definição das </a:t>
            </a:r>
            <a:r>
              <a:rPr lang="pt-BR" sz="2000" b="1" dirty="0">
                <a:latin typeface="Libre Franklin" panose="020B0604020202020204" charset="0"/>
              </a:rPr>
              <a:t>funções</a:t>
            </a:r>
            <a:r>
              <a:rPr lang="pt-BR" sz="2000" dirty="0">
                <a:latin typeface="Libre Franklin" panose="020B0604020202020204" charset="0"/>
              </a:rPr>
              <a:t> que um sistema ou um componente de sistema deve fazer (entradas e saídas).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E82E8A"/>
                </a:solidFill>
                <a:latin typeface="Libre Franklin" panose="020B0604020202020204" charset="0"/>
              </a:rPr>
              <a:t>REQUISITOS NÃO FUNCIONAIS</a:t>
            </a:r>
            <a:r>
              <a:rPr lang="pt-BR" sz="2000" b="1" dirty="0" smtClean="0">
                <a:latin typeface="Libre Franklin" panose="020B0604020202020204" charset="0"/>
              </a:rPr>
              <a:t>: </a:t>
            </a:r>
            <a:r>
              <a:rPr lang="pt-BR" sz="2000" dirty="0">
                <a:latin typeface="Libre Franklin" panose="020B0604020202020204" charset="0"/>
              </a:rPr>
              <a:t>dizem respeito às </a:t>
            </a:r>
            <a:r>
              <a:rPr lang="pt-BR" sz="2000" b="1" dirty="0">
                <a:latin typeface="Libre Franklin" panose="020B0604020202020204" charset="0"/>
              </a:rPr>
              <a:t>restrições</a:t>
            </a:r>
            <a:r>
              <a:rPr lang="pt-BR" sz="2000" dirty="0">
                <a:latin typeface="Libre Franklin" panose="020B0604020202020204" charset="0"/>
              </a:rPr>
              <a:t>, aspectos de desempenho, interfaces com o usuário, confiabilidade, segurança, </a:t>
            </a:r>
            <a:r>
              <a:rPr lang="pt-BR" sz="2000" dirty="0" err="1">
                <a:latin typeface="Libre Franklin" panose="020B0604020202020204" charset="0"/>
              </a:rPr>
              <a:t>manutenibilidade</a:t>
            </a:r>
            <a:r>
              <a:rPr lang="pt-BR" sz="2000" dirty="0">
                <a:latin typeface="Libre Franklin" panose="020B0604020202020204" charset="0"/>
              </a:rPr>
              <a:t>, portabilidade e Padrões.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EE7325"/>
                </a:solidFill>
                <a:latin typeface="Libre Franklin" panose="020B0604020202020204" charset="0"/>
              </a:rPr>
              <a:t>REQUISITOS DE DOMÍNIO/NEGÓCIO</a:t>
            </a:r>
            <a:r>
              <a:rPr lang="pt-BR" sz="2000" b="1" dirty="0" smtClean="0">
                <a:latin typeface="Libre Franklin" panose="020B0604020202020204" charset="0"/>
              </a:rPr>
              <a:t>: </a:t>
            </a:r>
            <a:r>
              <a:rPr lang="pt-BR" sz="2000" dirty="0">
                <a:latin typeface="Libre Franklin" panose="020B0604020202020204" charset="0"/>
              </a:rPr>
              <a:t>requisitos derivados do </a:t>
            </a:r>
            <a:r>
              <a:rPr lang="pt-BR" sz="2000" b="1" dirty="0">
                <a:latin typeface="Libre Franklin" panose="020B0604020202020204" charset="0"/>
              </a:rPr>
              <a:t>domínio</a:t>
            </a:r>
            <a:r>
              <a:rPr lang="pt-BR" sz="2000" dirty="0">
                <a:latin typeface="Libre Franklin" panose="020B0604020202020204" charset="0"/>
              </a:rPr>
              <a:t> da aplicação e descrevem características do sistema e qualidades que refletem o domínio (regra do negócio).</a:t>
            </a:r>
          </a:p>
        </p:txBody>
      </p:sp>
    </p:spTree>
    <p:extLst>
      <p:ext uri="{BB962C8B-B14F-4D97-AF65-F5344CB8AC3E}">
        <p14:creationId xmlns:p14="http://schemas.microsoft.com/office/powerpoint/2010/main" val="41113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83" y="159446"/>
            <a:ext cx="9290718" cy="65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1112360" y="383684"/>
            <a:ext cx="10471639" cy="655405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Requisito Funcional (RF)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12360" y="1684877"/>
            <a:ext cx="105848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Dizem </a:t>
            </a:r>
            <a:r>
              <a:rPr lang="pt-BR" sz="2000" dirty="0">
                <a:latin typeface="Libre Franklin" panose="020B0604020202020204" charset="0"/>
              </a:rPr>
              <a:t>respeito à </a:t>
            </a:r>
            <a:r>
              <a:rPr lang="pt-BR" sz="2000" b="1" dirty="0" smtClean="0">
                <a:solidFill>
                  <a:srgbClr val="E82E8A"/>
                </a:solidFill>
                <a:latin typeface="Libre Franklin" panose="020B0604020202020204" charset="0"/>
              </a:rPr>
              <a:t>DEFINIÇÃO DAS FUNÇÕES </a:t>
            </a:r>
            <a:r>
              <a:rPr lang="pt-BR" sz="2000" dirty="0" smtClean="0">
                <a:latin typeface="Libre Franklin" panose="020B0604020202020204" charset="0"/>
              </a:rPr>
              <a:t>que </a:t>
            </a:r>
            <a:r>
              <a:rPr lang="pt-BR" sz="2000" dirty="0">
                <a:latin typeface="Libre Franklin" panose="020B0604020202020204" charset="0"/>
              </a:rPr>
              <a:t>um sistema ou um componente de sistema deve fazer (entradas e saídas).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0545" y="4330821"/>
            <a:ext cx="11291455" cy="70788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latin typeface="Libre Franklin" panose="020B0604020202020204" charset="0"/>
              </a:rPr>
              <a:t>Referem-se </a:t>
            </a:r>
            <a:r>
              <a:rPr lang="pt-BR" sz="2000" b="1" dirty="0">
                <a:latin typeface="Libre Franklin" panose="020B0604020202020204" charset="0"/>
              </a:rPr>
              <a:t>a uma </a:t>
            </a:r>
            <a:r>
              <a:rPr lang="pt-BR" sz="2000" b="1" dirty="0" smtClean="0">
                <a:latin typeface="Libre Franklin" panose="020B0604020202020204" charset="0"/>
              </a:rPr>
              <a:t>REQUISIÇÃO </a:t>
            </a:r>
            <a:r>
              <a:rPr lang="pt-BR" sz="2000" b="1" dirty="0">
                <a:latin typeface="Libre Franklin" panose="020B0604020202020204" charset="0"/>
              </a:rPr>
              <a:t>— por parte do cliente — de uma </a:t>
            </a:r>
            <a:r>
              <a:rPr lang="pt-BR" sz="2000" b="1" dirty="0" smtClean="0">
                <a:latin typeface="Libre Franklin" panose="020B0604020202020204" charset="0"/>
              </a:rPr>
              <a:t>FUNCIONALIDADE </a:t>
            </a:r>
          </a:p>
          <a:p>
            <a:pPr algn="ctr"/>
            <a:r>
              <a:rPr lang="pt-BR" sz="2000" b="1" dirty="0" smtClean="0">
                <a:latin typeface="Libre Franklin" panose="020B0604020202020204" charset="0"/>
              </a:rPr>
              <a:t>que </a:t>
            </a:r>
            <a:r>
              <a:rPr lang="pt-BR" sz="2000" b="1" dirty="0">
                <a:latin typeface="Libre Franklin" panose="020B0604020202020204" charset="0"/>
              </a:rPr>
              <a:t>o software deverá atender ou </a:t>
            </a:r>
            <a:r>
              <a:rPr lang="pt-BR" sz="2000" b="1" dirty="0" smtClean="0">
                <a:latin typeface="Libre Franklin" panose="020B0604020202020204" charset="0"/>
              </a:rPr>
              <a:t>realizar. </a:t>
            </a:r>
          </a:p>
        </p:txBody>
      </p:sp>
      <p:sp>
        <p:nvSpPr>
          <p:cNvPr id="7" name="Seta para Baixo 6"/>
          <p:cNvSpPr/>
          <p:nvPr/>
        </p:nvSpPr>
        <p:spPr>
          <a:xfrm>
            <a:off x="5759360" y="2758329"/>
            <a:ext cx="1177637" cy="133003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1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298468" y="348644"/>
            <a:ext cx="10457987" cy="621173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rgbClr val="8A4194"/>
                </a:solidFill>
              </a:rPr>
              <a:t>Alguns </a:t>
            </a:r>
            <a:r>
              <a:rPr lang="pt-BR" sz="2400" b="1" dirty="0">
                <a:solidFill>
                  <a:srgbClr val="8A4194"/>
                </a:solidFill>
              </a:rPr>
              <a:t>exemplos de Requisitos Funcionais (</a:t>
            </a:r>
            <a:r>
              <a:rPr lang="pt-BR" sz="2400" b="1" dirty="0" err="1">
                <a:solidFill>
                  <a:srgbClr val="8A4194"/>
                </a:solidFill>
              </a:rPr>
              <a:t>RFs</a:t>
            </a:r>
            <a:r>
              <a:rPr lang="pt-BR" sz="2400" b="1" dirty="0">
                <a:solidFill>
                  <a:srgbClr val="8A4194"/>
                </a:solidFill>
              </a:rPr>
              <a:t>):</a:t>
            </a:r>
          </a:p>
          <a:p>
            <a:endParaRPr lang="pt-BR" sz="2400" b="1" dirty="0">
              <a:solidFill>
                <a:srgbClr val="8A4194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09305" y="2122529"/>
            <a:ext cx="1100684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[RF001] O Sistema deve cadastrar médicos profissionais (entrada)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>
                <a:latin typeface="Libre Franklin" panose="020B0604020202020204" charset="0"/>
              </a:rPr>
              <a:t>[RF002] O Sistema deve emitir um relatório de clientes (saída)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>
                <a:latin typeface="Libre Franklin" panose="020B0604020202020204" charset="0"/>
              </a:rPr>
              <a:t>[RF003] O Sistema deve passar um cliente da situação "em consulta" para "consultado" quando o cliente terminar de ser atendido (mudança de estado)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>
                <a:latin typeface="Libre Franklin" panose="020B0604020202020204" charset="0"/>
              </a:rPr>
              <a:t>[RF004] O cliente pode consultar seus dados no sistema</a:t>
            </a:r>
          </a:p>
        </p:txBody>
      </p:sp>
    </p:spTree>
    <p:extLst>
      <p:ext uri="{BB962C8B-B14F-4D97-AF65-F5344CB8AC3E}">
        <p14:creationId xmlns:p14="http://schemas.microsoft.com/office/powerpoint/2010/main" val="383298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15378" y="92925"/>
            <a:ext cx="10471639" cy="793952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Requisito Não Funcional (RFN)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015378" y="1964318"/>
            <a:ext cx="111766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Dizem </a:t>
            </a:r>
            <a:r>
              <a:rPr lang="pt-BR" sz="2000" dirty="0">
                <a:latin typeface="Libre Franklin" panose="020B0604020202020204" charset="0"/>
              </a:rPr>
              <a:t>respeito a </a:t>
            </a:r>
            <a:r>
              <a:rPr lang="pt-BR" sz="2000" b="1" dirty="0" smtClean="0">
                <a:latin typeface="Libre Franklin" panose="020B0604020202020204" charset="0"/>
              </a:rPr>
              <a:t>RESTRIÇÕES</a:t>
            </a:r>
            <a:r>
              <a:rPr lang="pt-BR" sz="2000" dirty="0" smtClean="0">
                <a:latin typeface="Libre Franklin" panose="020B0604020202020204" charset="0"/>
              </a:rPr>
              <a:t>, </a:t>
            </a:r>
            <a:r>
              <a:rPr lang="pt-BR" sz="2000" b="1" dirty="0" smtClean="0">
                <a:latin typeface="Libre Franklin" panose="020B0604020202020204" charset="0"/>
              </a:rPr>
              <a:t>ASPECTOS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de desempenho, interfaces com o usuário, confiabilidade, segurança, </a:t>
            </a:r>
            <a:r>
              <a:rPr lang="pt-BR" sz="2000" dirty="0" err="1">
                <a:latin typeface="Libre Franklin" panose="020B0604020202020204" charset="0"/>
              </a:rPr>
              <a:t>manutenibilidade</a:t>
            </a:r>
            <a:r>
              <a:rPr lang="pt-BR" sz="2000" dirty="0">
                <a:latin typeface="Libre Franklin" panose="020B0604020202020204" charset="0"/>
              </a:rPr>
              <a:t>, portabilidade e padrões.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082651" y="4457532"/>
            <a:ext cx="109569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Sempre que possível, os Requisitos Não Funcionais devem ser escritos, quantitativamente, a fim de serem, objetivamente, validados e </a:t>
            </a:r>
            <a:r>
              <a:rPr lang="pt-BR" sz="2000" dirty="0" smtClean="0">
                <a:latin typeface="Libre Franklin" panose="020B0604020202020204" charset="0"/>
              </a:rPr>
              <a:t>testados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6" name="Seta para Baixo 5"/>
          <p:cNvSpPr/>
          <p:nvPr/>
        </p:nvSpPr>
        <p:spPr>
          <a:xfrm>
            <a:off x="5835360" y="3000786"/>
            <a:ext cx="1166579" cy="1230683"/>
          </a:xfrm>
          <a:prstGeom prst="downArrow">
            <a:avLst/>
          </a:prstGeom>
          <a:solidFill>
            <a:srgbClr val="EE7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46613" y="279373"/>
            <a:ext cx="10457987" cy="482628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Alguns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exemplos de Requisitos Não Funcionais (</a:t>
            </a:r>
            <a:r>
              <a:rPr lang="pt-BR" sz="2800" b="1" dirty="0" err="1">
                <a:solidFill>
                  <a:srgbClr val="8A4194"/>
                </a:solidFill>
                <a:latin typeface="Libre Franklin" panose="020B0604020202020204" charset="0"/>
              </a:rPr>
              <a:t>RNFs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):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68286" y="2274929"/>
            <a:ext cx="109237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[RNF001] O sistema deve imprimir o relatório em até 5 segundos.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>
                <a:latin typeface="Libre Franklin" panose="020B0604020202020204" charset="0"/>
              </a:rPr>
              <a:t>[RNF002] Todos os relatórios devem seguir o padrão de relatórios especificado pelo setor XYZ.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>
                <a:latin typeface="Libre Franklin" panose="020B0604020202020204" charset="0"/>
              </a:rPr>
              <a:t>[RNF003] O sistema deve ser implementado em Java.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>
                <a:latin typeface="Libre Franklin" panose="020B0604020202020204" charset="0"/>
              </a:rPr>
              <a:t>[RNF004] O sistema deve ser protegido para o acesso de usuários.</a:t>
            </a:r>
          </a:p>
        </p:txBody>
      </p:sp>
    </p:spTree>
    <p:extLst>
      <p:ext uri="{BB962C8B-B14F-4D97-AF65-F5344CB8AC3E}">
        <p14:creationId xmlns:p14="http://schemas.microsoft.com/office/powerpoint/2010/main" val="72906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22220" y="0"/>
            <a:ext cx="11277600" cy="664325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7168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01524" y="148156"/>
            <a:ext cx="10471639" cy="821661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Requisito de Domínio (RD)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122218" y="1563886"/>
            <a:ext cx="109450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São </a:t>
            </a:r>
            <a:r>
              <a:rPr lang="pt-BR" sz="2000" dirty="0">
                <a:latin typeface="Libre Franklin" panose="020B0604020202020204" charset="0"/>
              </a:rPr>
              <a:t>os requisitos derivados do </a:t>
            </a:r>
            <a:r>
              <a:rPr lang="pt-BR" sz="2000" b="1" dirty="0" smtClean="0">
                <a:latin typeface="Libre Franklin" panose="020B0604020202020204" charset="0"/>
              </a:rPr>
              <a:t>DOMÍNIO DA APLICAÇÃO </a:t>
            </a:r>
            <a:r>
              <a:rPr lang="pt-BR" sz="2000" dirty="0" smtClean="0">
                <a:latin typeface="Libre Franklin" panose="020B0604020202020204" charset="0"/>
              </a:rPr>
              <a:t>e descrevem </a:t>
            </a:r>
            <a:r>
              <a:rPr lang="pt-BR" sz="2000" dirty="0">
                <a:latin typeface="Libre Franklin" panose="020B0604020202020204" charset="0"/>
              </a:rPr>
              <a:t>as </a:t>
            </a:r>
            <a:r>
              <a:rPr lang="pt-BR" sz="2000" b="1" dirty="0" smtClean="0">
                <a:latin typeface="Libre Franklin" panose="020B0604020202020204" charset="0"/>
              </a:rPr>
              <a:t>CARACTERÍSTICAS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do sistema e as </a:t>
            </a:r>
            <a:r>
              <a:rPr lang="pt-BR" sz="2000" b="1" dirty="0" smtClean="0">
                <a:latin typeface="Libre Franklin" panose="020B0604020202020204" charset="0"/>
              </a:rPr>
              <a:t>QUALIDADES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que refletem a regra de negócio do cliente. 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22218" y="4204856"/>
            <a:ext cx="109450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São </a:t>
            </a:r>
            <a:r>
              <a:rPr lang="pt-BR" sz="2000" dirty="0">
                <a:latin typeface="Libre Franklin" panose="020B0604020202020204" charset="0"/>
              </a:rPr>
              <a:t>derivados da </a:t>
            </a:r>
            <a:r>
              <a:rPr lang="pt-BR" sz="2000" b="1" dirty="0">
                <a:latin typeface="Libre Franklin" panose="020B0604020202020204" charset="0"/>
              </a:rPr>
              <a:t>especialidade</a:t>
            </a:r>
            <a:r>
              <a:rPr lang="pt-BR" sz="2000" dirty="0">
                <a:latin typeface="Libre Franklin" panose="020B0604020202020204" charset="0"/>
              </a:rPr>
              <a:t> na qual o software será implantado e podem ser novos Requisitos Funcionais ou alguma restrição de algum requisito existente ou algum cálculo </a:t>
            </a:r>
            <a:r>
              <a:rPr lang="pt-BR" sz="2000" dirty="0" smtClean="0">
                <a:latin typeface="Libre Franklin" panose="020B0604020202020204" charset="0"/>
              </a:rPr>
              <a:t>específico. </a:t>
            </a: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b="1" dirty="0" smtClean="0">
                <a:latin typeface="Libre Franklin" panose="020B0604020202020204" charset="0"/>
              </a:rPr>
              <a:t>Exemplo</a:t>
            </a:r>
            <a:r>
              <a:rPr lang="pt-BR" sz="2000" dirty="0" smtClean="0">
                <a:latin typeface="Libre Franklin" panose="020B0604020202020204" charset="0"/>
              </a:rPr>
              <a:t>:  </a:t>
            </a:r>
            <a:r>
              <a:rPr lang="pt-BR" sz="2000" dirty="0">
                <a:latin typeface="Libre Franklin" panose="020B0604020202020204" charset="0"/>
              </a:rPr>
              <a:t>cálculo de impostos ou de taxas específicas. </a:t>
            </a:r>
          </a:p>
        </p:txBody>
      </p:sp>
      <p:sp>
        <p:nvSpPr>
          <p:cNvPr id="6" name="Seta para Baixo 5"/>
          <p:cNvSpPr/>
          <p:nvPr/>
        </p:nvSpPr>
        <p:spPr>
          <a:xfrm>
            <a:off x="6011473" y="2829117"/>
            <a:ext cx="1166579" cy="1230683"/>
          </a:xfrm>
          <a:prstGeom prst="downArrow">
            <a:avLst/>
          </a:prstGeom>
          <a:solidFill>
            <a:srgbClr val="EE7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074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212868" y="514900"/>
            <a:ext cx="10457987" cy="441064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Exemplos de Requisitos de Domínio (</a:t>
            </a:r>
            <a:r>
              <a:rPr lang="pt-BR" sz="2800" b="1" dirty="0" err="1" smtClean="0">
                <a:solidFill>
                  <a:srgbClr val="8A4194"/>
                </a:solidFill>
                <a:latin typeface="Libre Franklin" panose="020B0604020202020204" charset="0"/>
              </a:rPr>
              <a:t>RDs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)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12868" y="2122532"/>
            <a:ext cx="108405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[RD001] O calculo da média final de cada aluno é dado pela fórmula: </a:t>
            </a:r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(</a:t>
            </a:r>
            <a:r>
              <a:rPr lang="pt-BR" sz="2000" dirty="0">
                <a:latin typeface="Libre Franklin" panose="020B0604020202020204" charset="0"/>
              </a:rPr>
              <a:t>Nota1 * 2 + Nota2 * 3)/5.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>
                <a:latin typeface="Libre Franklin" panose="020B0604020202020204" charset="0"/>
              </a:rPr>
              <a:t>[RD002] O valor do IPI é calculado em relação ao valor da nota fiscal da mercadoria despachada, que pode eventualmente incluir valores sobre o frete e despesas acessórias (juros, taxas e outras).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>
                <a:latin typeface="Libre Franklin" panose="020B0604020202020204" charset="0"/>
              </a:rPr>
              <a:t>[RD003] O cálculo de comissão dos vendedores é de 15% sobre o total líquido das vendas no mês. </a:t>
            </a:r>
          </a:p>
        </p:txBody>
      </p:sp>
    </p:spTree>
    <p:extLst>
      <p:ext uri="{BB962C8B-B14F-4D97-AF65-F5344CB8AC3E}">
        <p14:creationId xmlns:p14="http://schemas.microsoft.com/office/powerpoint/2010/main" val="247921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56941" y="286702"/>
            <a:ext cx="10471639" cy="655407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A Importância dos Requisitos Funcionais (RF)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056941" y="1974862"/>
            <a:ext cx="1087182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Funcionalidades somente existem para realizar requisitos funcionais.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8A4194"/>
                </a:solidFill>
                <a:latin typeface="Libre Franklin" panose="020B0604020202020204" charset="0"/>
              </a:rPr>
              <a:t>Logo</a:t>
            </a:r>
            <a:r>
              <a:rPr lang="pt-BR" sz="2000" dirty="0">
                <a:latin typeface="Libre Franklin" panose="020B0604020202020204" charset="0"/>
              </a:rPr>
              <a:t>: sem requisitos funcionais não há funcionalidades e sem funcionalidades não há sistema.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latin typeface="Libre Franklin" panose="020B0604020202020204" charset="0"/>
              </a:rPr>
              <a:t>Por ser algo importante:  </a:t>
            </a:r>
            <a:r>
              <a:rPr lang="pt-BR" sz="2000" dirty="0">
                <a:latin typeface="Libre Franklin" panose="020B0604020202020204" charset="0"/>
              </a:rPr>
              <a:t>precisam ser bem feitos, bem detalhados e com qualidade.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2800" b="1" dirty="0">
              <a:latin typeface="Libre Franklin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776178" y="5237202"/>
            <a:ext cx="9033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8A4194"/>
                </a:solidFill>
                <a:latin typeface="Libre Franklin" panose="020B0604020202020204" charset="0"/>
              </a:rPr>
              <a:t>Mas o que devemos entender como 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QUALIDADE </a:t>
            </a:r>
            <a:r>
              <a:rPr lang="pt-BR" sz="2400" b="1" dirty="0">
                <a:solidFill>
                  <a:srgbClr val="8A4194"/>
                </a:solidFill>
                <a:latin typeface="Libre Franklin" panose="020B0604020202020204" charset="0"/>
              </a:rPr>
              <a:t>de um 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REQUISITO?</a:t>
            </a:r>
            <a:endParaRPr lang="pt-BR" sz="2400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02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>
            <a:spLocks noGrp="1"/>
          </p:cNvSpPr>
          <p:nvPr>
            <p:ph type="title"/>
          </p:nvPr>
        </p:nvSpPr>
        <p:spPr>
          <a:xfrm>
            <a:off x="3974738" y="1660125"/>
            <a:ext cx="7981735" cy="297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200"/>
            </a:pPr>
            <a:r>
              <a:rPr lang="pt-BR" sz="3200" dirty="0"/>
              <a:t>“A parte mais difícil ao construir um sistema</a:t>
            </a:r>
            <a:br>
              <a:rPr lang="pt-BR" sz="3200" dirty="0"/>
            </a:br>
            <a:r>
              <a:rPr lang="pt-BR" sz="3200" dirty="0"/>
              <a:t>é decidir O QUE CONSTRUIR.</a:t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>Nenhuma parte do trabalho afeta tanto</a:t>
            </a:r>
            <a:br>
              <a:rPr lang="pt-BR" sz="3200" dirty="0"/>
            </a:br>
            <a:r>
              <a:rPr lang="pt-BR" sz="3200" dirty="0"/>
              <a:t>o sistema resultante se for feita a coisa</a:t>
            </a:r>
            <a:br>
              <a:rPr lang="pt-BR" sz="3200" dirty="0"/>
            </a:br>
            <a:r>
              <a:rPr lang="pt-BR" sz="3200" dirty="0"/>
              <a:t>errada. </a:t>
            </a:r>
            <a:br>
              <a:rPr lang="pt-BR" sz="3200" dirty="0"/>
            </a:br>
            <a:r>
              <a:rPr lang="pt-BR" sz="3200" dirty="0"/>
              <a:t>Nenhuma outra parte é mais difícil de </a:t>
            </a:r>
            <a:br>
              <a:rPr lang="pt-BR" sz="3200" dirty="0"/>
            </a:br>
            <a:r>
              <a:rPr lang="pt-BR" sz="3200" dirty="0"/>
              <a:t>consertar depois.”</a:t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sz="32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4" name="Google Shape;564;p49"/>
          <p:cNvSpPr txBox="1">
            <a:spLocks noGrp="1"/>
          </p:cNvSpPr>
          <p:nvPr>
            <p:ph type="body" idx="1"/>
          </p:nvPr>
        </p:nvSpPr>
        <p:spPr>
          <a:xfrm>
            <a:off x="3974738" y="4915458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00" dirty="0"/>
              <a:t>Fred Brooks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08" y="799541"/>
            <a:ext cx="10568009" cy="5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8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39" y="488716"/>
            <a:ext cx="9813034" cy="59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5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890686" y="67022"/>
            <a:ext cx="10471639" cy="696970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Importância dos Requisitos Não Funcionais (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RNF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)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84649" y="4537557"/>
            <a:ext cx="10778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A435A"/>
                </a:solidFill>
                <a:latin typeface="Libre Franklin" panose="020B0604020202020204" charset="0"/>
              </a:rPr>
              <a:t>[RNF01]  Requisito de Desempenho: </a:t>
            </a:r>
            <a:r>
              <a:rPr lang="pt-BR" sz="2000" b="1" dirty="0">
                <a:solidFill>
                  <a:schemeClr val="tx1"/>
                </a:solidFill>
                <a:latin typeface="Libre Franklin" panose="020B0604020202020204" charset="0"/>
              </a:rPr>
              <a:t>tempo limite de no máximo 20 minutos para processamento de solicitação de liberação de carga.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084649" y="1457419"/>
            <a:ext cx="107748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latin typeface="Libre Franklin" panose="020B0604020202020204" charset="0"/>
              </a:rPr>
              <a:t>Exemplo: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</a:p>
          <a:p>
            <a:r>
              <a:rPr lang="pt-BR" sz="2000" dirty="0" smtClean="0">
                <a:latin typeface="Libre Franklin" panose="020B0604020202020204" charset="0"/>
              </a:rPr>
              <a:t>A </a:t>
            </a:r>
            <a:r>
              <a:rPr lang="pt-BR" sz="2000" dirty="0">
                <a:latin typeface="Libre Franklin" panose="020B0604020202020204" charset="0"/>
              </a:rPr>
              <a:t>empresa de transportes XYZ possui uma frota de 600 caminhões, mas eles não podem ficar esperando muito tempo no pátio, mesmo para saírem dos armazéns de carga. </a:t>
            </a:r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A </a:t>
            </a:r>
            <a:r>
              <a:rPr lang="pt-BR" sz="2000" dirty="0">
                <a:latin typeface="Libre Franklin" panose="020B0604020202020204" charset="0"/>
              </a:rPr>
              <a:t>empresa solicitou que, no módulo de logística, todas as cargas devem ser liberadas em, no máximo, 15 minutos. </a:t>
            </a:r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Para </a:t>
            </a:r>
            <a:r>
              <a:rPr lang="pt-BR" sz="2000" dirty="0">
                <a:latin typeface="Libre Franklin" panose="020B0604020202020204" charset="0"/>
              </a:rPr>
              <a:t>isso, é emitido um documento de solicitação de liberação de carga, nele é anexado a nota fiscal eletrônica dos produtos contidos no caminhão.</a:t>
            </a:r>
          </a:p>
        </p:txBody>
      </p:sp>
    </p:spTree>
    <p:extLst>
      <p:ext uri="{BB962C8B-B14F-4D97-AF65-F5344CB8AC3E}">
        <p14:creationId xmlns:p14="http://schemas.microsoft.com/office/powerpoint/2010/main" val="884719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890686" y="67022"/>
            <a:ext cx="10471639" cy="696970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Importância dos Requisitos Não Funcionais (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RNF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)</a:t>
            </a:r>
          </a:p>
        </p:txBody>
      </p:sp>
      <p:sp>
        <p:nvSpPr>
          <p:cNvPr id="6" name="Espaço Reservado para Texto 1"/>
          <p:cNvSpPr txBox="1">
            <a:spLocks/>
          </p:cNvSpPr>
          <p:nvPr/>
        </p:nvSpPr>
        <p:spPr>
          <a:xfrm>
            <a:off x="1157450" y="1166063"/>
            <a:ext cx="11034550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z="2000" b="1" dirty="0" smtClean="0">
                <a:latin typeface="Libre Franklin" panose="020B0604020202020204" charset="0"/>
              </a:rPr>
              <a:t>Cenário hipotético negativo: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arquitetos responsáveis pela implementação da arquitetura do módulo de logística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não deram a devida importância ao RNF01 </a:t>
            </a:r>
            <a:r>
              <a:rPr lang="pt-BR" sz="2000" dirty="0" smtClean="0">
                <a:latin typeface="Libre Franklin" panose="020B0604020202020204" charset="0"/>
              </a:rPr>
              <a:t>e esta necessidade de tempo de resposta será implementada somente no final do projeto. Quando o módulo de logística ficou pronto, iniciou-se a homologação. Na primeira bateria de testes,  o sistema foi reprovado pela área de logística, pois estava demorando 1 hora, em média, apenas para processar a solicitação de liberação de carga.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b="1" dirty="0" smtClean="0">
                <a:latin typeface="Libre Franklin" panose="020B0604020202020204" charset="0"/>
              </a:rPr>
              <a:t>Efeito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: sistema inviável para produção</a:t>
            </a:r>
            <a:r>
              <a:rPr lang="pt-BR" sz="2000" dirty="0" smtClean="0">
                <a:latin typeface="Libre Franklin" panose="020B0604020202020204" charset="0"/>
              </a:rPr>
              <a:t>, necessário reestruturar sua arquitetura porque a performance do módulo de logística ficou muito ruim.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latin typeface="Libre Franklin" panose="020B0604020202020204" charset="0"/>
              </a:rPr>
              <a:t>Causa</a:t>
            </a:r>
            <a:r>
              <a:rPr lang="pt-BR" sz="2000" dirty="0" smtClean="0">
                <a:latin typeface="Libre Franklin" panose="020B0604020202020204" charset="0"/>
              </a:rPr>
              <a:t>: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não atendimento do RNF01</a:t>
            </a:r>
            <a:r>
              <a:rPr lang="pt-BR" sz="2000" dirty="0" smtClean="0">
                <a:latin typeface="Libre Franklin" panose="020B0604020202020204" charset="0"/>
              </a:rPr>
              <a:t>.</a:t>
            </a:r>
          </a:p>
          <a:p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95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81542" y="55339"/>
            <a:ext cx="10471639" cy="738534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8A4194"/>
                </a:solidFill>
              </a:rPr>
              <a:t>Priorização de Requisitos de Software</a:t>
            </a:r>
          </a:p>
        </p:txBody>
      </p:sp>
      <p:sp>
        <p:nvSpPr>
          <p:cNvPr id="4" name="Retângulo 3"/>
          <p:cNvSpPr/>
          <p:nvPr/>
        </p:nvSpPr>
        <p:spPr>
          <a:xfrm>
            <a:off x="981542" y="4203838"/>
            <a:ext cx="109333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Como saber </a:t>
            </a:r>
            <a:r>
              <a:rPr lang="pt-BR" sz="2000" dirty="0">
                <a:latin typeface="Libre Franklin" panose="020B0604020202020204" charset="0"/>
              </a:rPr>
              <a:t>quais </a:t>
            </a:r>
            <a:r>
              <a:rPr lang="pt-BR" sz="2000" b="1" dirty="0">
                <a:latin typeface="Libre Franklin" panose="020B0604020202020204" charset="0"/>
              </a:rPr>
              <a:t>requisitos são mais importantes</a:t>
            </a:r>
            <a:r>
              <a:rPr lang="pt-BR" sz="2000" dirty="0">
                <a:latin typeface="Libre Franklin" panose="020B0604020202020204" charset="0"/>
              </a:rPr>
              <a:t>, isto é, qual dos requisitos deve ser implementado primeiro? 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 smtClean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A </a:t>
            </a:r>
            <a:r>
              <a:rPr lang="pt-BR" sz="2000" dirty="0">
                <a:latin typeface="Libre Franklin" panose="020B0604020202020204" charset="0"/>
              </a:rPr>
              <a:t>recomendação é </a:t>
            </a:r>
            <a:r>
              <a:rPr lang="pt-BR" sz="2000" b="1" dirty="0">
                <a:latin typeface="Libre Franklin" panose="020B0604020202020204" charset="0"/>
              </a:rPr>
              <a:t>analisar</a:t>
            </a:r>
            <a:r>
              <a:rPr lang="pt-BR" sz="2000" dirty="0">
                <a:latin typeface="Libre Franklin" panose="020B0604020202020204" charset="0"/>
              </a:rPr>
              <a:t> o que, realmente, é </a:t>
            </a:r>
            <a:r>
              <a:rPr lang="pt-BR" sz="2000" b="1" dirty="0">
                <a:latin typeface="Libre Franklin" panose="020B0604020202020204" charset="0"/>
              </a:rPr>
              <a:t>essencial</a:t>
            </a:r>
            <a:r>
              <a:rPr lang="pt-BR" sz="2000" dirty="0">
                <a:latin typeface="Libre Franklin" panose="020B0604020202020204" charset="0"/>
              </a:rPr>
              <a:t> ou </a:t>
            </a:r>
            <a:r>
              <a:rPr lang="pt-BR" sz="2000" b="1" dirty="0">
                <a:latin typeface="Libre Franklin" panose="020B0604020202020204" charset="0"/>
              </a:rPr>
              <a:t>urgente</a:t>
            </a:r>
            <a:r>
              <a:rPr lang="pt-BR" sz="2000" dirty="0">
                <a:latin typeface="Libre Franklin" panose="020B0604020202020204" charset="0"/>
              </a:rPr>
              <a:t> a ser implementado </a:t>
            </a:r>
          </a:p>
        </p:txBody>
      </p:sp>
      <p:sp>
        <p:nvSpPr>
          <p:cNvPr id="5" name="Retângulo 4"/>
          <p:cNvSpPr/>
          <p:nvPr/>
        </p:nvSpPr>
        <p:spPr>
          <a:xfrm>
            <a:off x="981542" y="1929549"/>
            <a:ext cx="10933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0A435A"/>
                </a:solidFill>
                <a:latin typeface="Libre Franklin" panose="020B0604020202020204" charset="0"/>
              </a:rPr>
              <a:t>“O </a:t>
            </a:r>
            <a:r>
              <a:rPr lang="pt-BR" sz="2000" b="1" dirty="0">
                <a:solidFill>
                  <a:srgbClr val="0A435A"/>
                </a:solidFill>
                <a:latin typeface="Libre Franklin" panose="020B0604020202020204" charset="0"/>
              </a:rPr>
              <a:t>que é mais importante e o que deve ser feito </a:t>
            </a:r>
            <a:r>
              <a:rPr lang="pt-BR" sz="2000" b="1" dirty="0" smtClean="0">
                <a:solidFill>
                  <a:srgbClr val="0A435A"/>
                </a:solidFill>
                <a:latin typeface="Libre Franklin" panose="020B0604020202020204" charset="0"/>
              </a:rPr>
              <a:t>primeiro?” </a:t>
            </a:r>
            <a:endParaRPr lang="pt-BR" sz="2000" b="1" dirty="0">
              <a:solidFill>
                <a:srgbClr val="0A435A"/>
              </a:solidFill>
              <a:latin typeface="Libre Franklin" panose="020B0604020202020204" charset="0"/>
            </a:endParaRPr>
          </a:p>
        </p:txBody>
      </p:sp>
      <p:sp>
        <p:nvSpPr>
          <p:cNvPr id="6" name="Seta para Baixo 5"/>
          <p:cNvSpPr/>
          <p:nvPr/>
        </p:nvSpPr>
        <p:spPr>
          <a:xfrm>
            <a:off x="5878124" y="2635871"/>
            <a:ext cx="1140204" cy="122784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10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15377" y="1579418"/>
            <a:ext cx="11176624" cy="4297572"/>
          </a:xfrm>
        </p:spPr>
        <p:txBody>
          <a:bodyPr>
            <a:normAutofit/>
          </a:bodyPr>
          <a:lstStyle/>
          <a:p>
            <a:pPr marL="228600" indent="0">
              <a:lnSpc>
                <a:spcPct val="100000"/>
              </a:lnSpc>
            </a:pPr>
            <a:r>
              <a:rPr lang="pt-BR" sz="2000" dirty="0" smtClean="0">
                <a:latin typeface="Libre Franklin" panose="020B0604020202020204" charset="0"/>
              </a:rPr>
              <a:t>Criar </a:t>
            </a:r>
            <a:r>
              <a:rPr lang="pt-BR" sz="2000" dirty="0">
                <a:latin typeface="Libre Franklin" panose="020B0604020202020204" charset="0"/>
              </a:rPr>
              <a:t>uma </a:t>
            </a:r>
            <a:r>
              <a:rPr lang="pt-BR" sz="2000" b="1" dirty="0" smtClean="0">
                <a:latin typeface="Libre Franklin" panose="020B0604020202020204" charset="0"/>
              </a:rPr>
              <a:t>LISTA COM OS REQUISITOS: 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definir uma </a:t>
            </a: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PRIORIDADE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para cada </a:t>
            </a:r>
            <a:r>
              <a:rPr lang="pt-BR" sz="2000" dirty="0" smtClean="0">
                <a:latin typeface="Libre Franklin" panose="020B0604020202020204" charset="0"/>
              </a:rPr>
              <a:t>um. </a:t>
            </a:r>
          </a:p>
          <a:p>
            <a:pPr marL="228600" indent="0">
              <a:lnSpc>
                <a:spcPct val="160000"/>
              </a:lnSpc>
            </a:pPr>
            <a:r>
              <a:rPr lang="pt-BR" sz="2000" b="1" dirty="0" smtClean="0">
                <a:latin typeface="Libre Franklin" panose="020B0604020202020204" charset="0"/>
              </a:rPr>
              <a:t>Onde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  <a:sym typeface="Wingdings" panose="05000000000000000000" pitchFamily="2" charset="2"/>
              </a:rPr>
              <a:t>  </a:t>
            </a: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dirty="0">
                <a:latin typeface="Libre Franklin" panose="020B0604020202020204" charset="0"/>
              </a:rPr>
              <a:t>mais prioritários vão ao início da </a:t>
            </a:r>
            <a:r>
              <a:rPr lang="pt-BR" sz="2000" dirty="0" smtClean="0">
                <a:latin typeface="Libre Franklin" panose="020B0604020202020204" charset="0"/>
              </a:rPr>
              <a:t>lista e os </a:t>
            </a:r>
            <a:r>
              <a:rPr lang="pt-BR" sz="2000" dirty="0">
                <a:latin typeface="Libre Franklin" panose="020B0604020202020204" charset="0"/>
              </a:rPr>
              <a:t>menos prioritários, para o fim.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pPr marL="228600" indent="0"/>
            <a:endParaRPr lang="pt-BR" sz="2000" b="1" dirty="0" smtClean="0">
              <a:latin typeface="Libre Franklin" panose="020B0604020202020204" charset="0"/>
            </a:endParaRPr>
          </a:p>
          <a:p>
            <a:pPr marL="228600" indent="0" algn="ctr"/>
            <a:r>
              <a:rPr lang="pt-BR" sz="2000" b="1" dirty="0" smtClean="0">
                <a:latin typeface="Libre Franklin" panose="020B0604020202020204" charset="0"/>
              </a:rPr>
              <a:t>Após </a:t>
            </a:r>
            <a:r>
              <a:rPr lang="pt-BR" sz="2000" b="1" dirty="0">
                <a:latin typeface="Libre Franklin" panose="020B0604020202020204" charset="0"/>
              </a:rPr>
              <a:t>a </a:t>
            </a:r>
            <a:r>
              <a:rPr lang="pt-BR" sz="2000" b="1" dirty="0" smtClean="0">
                <a:latin typeface="Libre Franklin" panose="020B0604020202020204" charset="0"/>
              </a:rPr>
              <a:t>priorização</a:t>
            </a:r>
            <a:r>
              <a:rPr lang="pt-BR" sz="2000" dirty="0" smtClean="0">
                <a:latin typeface="Libre Franklin" panose="020B0604020202020204" charset="0"/>
              </a:rPr>
              <a:t>:  importante </a:t>
            </a:r>
            <a:r>
              <a:rPr lang="pt-BR" sz="2000" dirty="0">
                <a:latin typeface="Libre Franklin" panose="020B0604020202020204" charset="0"/>
              </a:rPr>
              <a:t>definir, com a mesma prioridade, uma </a:t>
            </a:r>
            <a:r>
              <a:rPr lang="pt-BR" sz="2000" b="1" dirty="0">
                <a:latin typeface="Libre Franklin" panose="020B0604020202020204" charset="0"/>
              </a:rPr>
              <a:t>ordem de execução</a:t>
            </a:r>
            <a:r>
              <a:rPr lang="pt-BR" sz="2000" dirty="0">
                <a:latin typeface="Libre Franklin" panose="020B0604020202020204" charset="0"/>
              </a:rPr>
              <a:t> aos requisitos</a:t>
            </a:r>
          </a:p>
        </p:txBody>
      </p:sp>
      <p:sp>
        <p:nvSpPr>
          <p:cNvPr id="4" name="Espaço Reservado para Texto 1"/>
          <p:cNvSpPr txBox="1">
            <a:spLocks/>
          </p:cNvSpPr>
          <p:nvPr/>
        </p:nvSpPr>
        <p:spPr>
          <a:xfrm>
            <a:off x="1140069" y="217430"/>
            <a:ext cx="10471639" cy="73853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Priorização de Requisitos de Software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5" name="Seta para Baixo 4"/>
          <p:cNvSpPr/>
          <p:nvPr/>
        </p:nvSpPr>
        <p:spPr>
          <a:xfrm>
            <a:off x="1719959" y="3083968"/>
            <a:ext cx="1025237" cy="1288472"/>
          </a:xfrm>
          <a:prstGeom prst="downArrow">
            <a:avLst/>
          </a:prstGeom>
          <a:solidFill>
            <a:srgbClr val="8A4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301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18397" y="258994"/>
            <a:ext cx="10471639" cy="683116"/>
          </a:xfrm>
        </p:spPr>
        <p:txBody>
          <a:bodyPr>
            <a:normAutofit fontScale="92500" lnSpcReduction="20000"/>
          </a:bodyPr>
          <a:lstStyle/>
          <a:p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Atribuição </a:t>
            </a:r>
            <a:r>
              <a:rPr lang="pt-BR" sz="2400" b="1" dirty="0">
                <a:solidFill>
                  <a:srgbClr val="7030A0"/>
                </a:solidFill>
                <a:latin typeface="Libre Franklin" panose="020B0604020202020204" charset="0"/>
              </a:rPr>
              <a:t>de prioridade dos </a:t>
            </a:r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requisitos: </a:t>
            </a:r>
            <a:endParaRPr lang="pt-BR" sz="24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084651" y="2025687"/>
            <a:ext cx="10913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ESSENCIAL</a:t>
            </a:r>
            <a:r>
              <a:rPr lang="pt-BR" sz="2000" dirty="0" smtClean="0">
                <a:latin typeface="Libre Franklin" panose="020B0604020202020204" charset="0"/>
              </a:rPr>
              <a:t>: </a:t>
            </a:r>
            <a:r>
              <a:rPr lang="pt-BR" sz="2000" dirty="0">
                <a:latin typeface="Libre Franklin" panose="020B0604020202020204" charset="0"/>
              </a:rPr>
              <a:t>requisito sem o qual o sistema não entra em funcionamento. São os </a:t>
            </a:r>
            <a:r>
              <a:rPr lang="pt-BR" sz="2000" dirty="0" smtClean="0">
                <a:latin typeface="Libre Franklin" panose="020B0604020202020204" charset="0"/>
              </a:rPr>
              <a:t>que devem </a:t>
            </a:r>
            <a:r>
              <a:rPr lang="pt-BR" sz="2000" dirty="0">
                <a:latin typeface="Libre Franklin" panose="020B0604020202020204" charset="0"/>
              </a:rPr>
              <a:t>ser disponibilizados na implantação do sistema.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b="1" dirty="0" smtClean="0">
                <a:solidFill>
                  <a:srgbClr val="EE7325"/>
                </a:solidFill>
                <a:latin typeface="Libre Franklin" panose="020B0604020202020204" charset="0"/>
              </a:rPr>
              <a:t>IMPORTANTE: </a:t>
            </a:r>
            <a:r>
              <a:rPr lang="pt-BR" sz="2000" dirty="0" smtClean="0">
                <a:latin typeface="Libre Franklin" panose="020B0604020202020204" charset="0"/>
              </a:rPr>
              <a:t>requisito </a:t>
            </a:r>
            <a:r>
              <a:rPr lang="pt-BR" sz="2000" dirty="0">
                <a:latin typeface="Libre Franklin" panose="020B0604020202020204" charset="0"/>
              </a:rPr>
              <a:t>sem o qual o sistema entra em funcionamento, ainda de forma satisfatória. Não impedem a implantação do sistema, mas devem ser implementados o mais breve possível. 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b="1" dirty="0" smtClean="0">
                <a:solidFill>
                  <a:srgbClr val="0070C0"/>
                </a:solidFill>
                <a:latin typeface="Libre Franklin" panose="020B0604020202020204" charset="0"/>
              </a:rPr>
              <a:t>DESEJÁVEL: </a:t>
            </a:r>
            <a:r>
              <a:rPr lang="pt-BR" sz="2000" dirty="0" smtClean="0">
                <a:latin typeface="Libre Franklin" panose="020B0604020202020204" charset="0"/>
              </a:rPr>
              <a:t>requisito </a:t>
            </a:r>
            <a:r>
              <a:rPr lang="pt-BR" sz="2000" dirty="0">
                <a:latin typeface="Libre Franklin" panose="020B0604020202020204" charset="0"/>
              </a:rPr>
              <a:t>que, embora não implementado, permite que o sistema funcione de modo satisfatório, sem comprometer as funcionalidades básicas. </a:t>
            </a:r>
          </a:p>
        </p:txBody>
      </p:sp>
    </p:spTree>
    <p:extLst>
      <p:ext uri="{BB962C8B-B14F-4D97-AF65-F5344CB8AC3E}">
        <p14:creationId xmlns:p14="http://schemas.microsoft.com/office/powerpoint/2010/main" val="2739431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153721" y="1759527"/>
            <a:ext cx="10457987" cy="568036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>
                <a:solidFill>
                  <a:srgbClr val="7030A0"/>
                </a:solidFill>
                <a:latin typeface="Libre Franklin" panose="020B0604020202020204" charset="0"/>
              </a:rPr>
              <a:t>Quando devemos priorizar os requisitos? </a:t>
            </a:r>
          </a:p>
        </p:txBody>
      </p:sp>
      <p:sp>
        <p:nvSpPr>
          <p:cNvPr id="4" name="Espaço Reservado para Texto 1"/>
          <p:cNvSpPr txBox="1">
            <a:spLocks/>
          </p:cNvSpPr>
          <p:nvPr/>
        </p:nvSpPr>
        <p:spPr>
          <a:xfrm>
            <a:off x="1140069" y="217430"/>
            <a:ext cx="10471639" cy="73853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Priorização de Requisitos de Software</a:t>
            </a:r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40069" y="4239492"/>
            <a:ext cx="10927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 </a:t>
            </a:r>
            <a:r>
              <a:rPr lang="pt-BR" sz="2000" b="1" dirty="0">
                <a:latin typeface="Libre Franklin" panose="020B0604020202020204" charset="0"/>
              </a:rPr>
              <a:t>priorização</a:t>
            </a:r>
            <a:r>
              <a:rPr lang="pt-BR" sz="2000" dirty="0">
                <a:latin typeface="Libre Franklin" panose="020B0604020202020204" charset="0"/>
              </a:rPr>
              <a:t> acontece durante a definição do </a:t>
            </a:r>
            <a:r>
              <a:rPr lang="pt-BR" sz="2000" b="1" dirty="0">
                <a:latin typeface="Libre Franklin" panose="020B0604020202020204" charset="0"/>
              </a:rPr>
              <a:t>escopo</a:t>
            </a:r>
            <a:r>
              <a:rPr lang="pt-BR" sz="2000" dirty="0">
                <a:latin typeface="Libre Franklin" panose="020B0604020202020204" charset="0"/>
              </a:rPr>
              <a:t> do sistema. 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Não </a:t>
            </a:r>
            <a:r>
              <a:rPr lang="pt-BR" sz="2000" dirty="0">
                <a:latin typeface="Libre Franklin" panose="020B0604020202020204" charset="0"/>
              </a:rPr>
              <a:t>priorize os requisitos, somente, no início do projeto, procure fazer isso quando ocorrer mudanças nos requisitos</a:t>
            </a:r>
          </a:p>
        </p:txBody>
      </p:sp>
      <p:sp>
        <p:nvSpPr>
          <p:cNvPr id="6" name="Seta para Baixo 5"/>
          <p:cNvSpPr/>
          <p:nvPr/>
        </p:nvSpPr>
        <p:spPr>
          <a:xfrm>
            <a:off x="5849314" y="2632364"/>
            <a:ext cx="1066800" cy="1302327"/>
          </a:xfrm>
          <a:prstGeom prst="downArrow">
            <a:avLst/>
          </a:prstGeom>
          <a:solidFill>
            <a:srgbClr val="F03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63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29233" y="162011"/>
            <a:ext cx="10471639" cy="586135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Documento de Requisitos de Software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29233" y="1569466"/>
            <a:ext cx="11051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Documenta </a:t>
            </a:r>
            <a:r>
              <a:rPr lang="pt-BR" sz="2000" dirty="0">
                <a:latin typeface="Libre Franklin" panose="020B0604020202020204" charset="0"/>
              </a:rPr>
              <a:t>o que foi acordado entre </a:t>
            </a:r>
            <a:r>
              <a:rPr lang="pt-BR" sz="2000" b="1" dirty="0">
                <a:latin typeface="Libre Franklin" panose="020B0604020202020204" charset="0"/>
              </a:rPr>
              <a:t>quem solicita </a:t>
            </a:r>
            <a:r>
              <a:rPr lang="pt-BR" sz="2000" dirty="0">
                <a:latin typeface="Libre Franklin" panose="020B0604020202020204" charset="0"/>
              </a:rPr>
              <a:t>e </a:t>
            </a:r>
            <a:r>
              <a:rPr lang="pt-BR" sz="2000" b="1" dirty="0">
                <a:latin typeface="Libre Franklin" panose="020B0604020202020204" charset="0"/>
              </a:rPr>
              <a:t>quem </a:t>
            </a:r>
            <a:r>
              <a:rPr lang="pt-BR" sz="2000" b="1" dirty="0" smtClean="0">
                <a:latin typeface="Libre Franklin" panose="020B0604020202020204" charset="0"/>
              </a:rPr>
              <a:t>desenvolve</a:t>
            </a:r>
            <a:r>
              <a:rPr lang="pt-BR" sz="2000" dirty="0" smtClean="0">
                <a:latin typeface="Libre Franklin" panose="020B0604020202020204" charset="0"/>
              </a:rPr>
              <a:t>. </a:t>
            </a: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Estabelece também </a:t>
            </a:r>
            <a:r>
              <a:rPr lang="pt-BR" sz="2000" dirty="0">
                <a:latin typeface="Libre Franklin" panose="020B0604020202020204" charset="0"/>
              </a:rPr>
              <a:t>o </a:t>
            </a:r>
            <a:r>
              <a:rPr lang="pt-BR" sz="2000" b="1" dirty="0">
                <a:latin typeface="Libre Franklin" panose="020B0604020202020204" charset="0"/>
              </a:rPr>
              <a:t>escopo do software</a:t>
            </a:r>
            <a:r>
              <a:rPr lang="pt-BR" sz="2000" dirty="0">
                <a:latin typeface="Libre Franklin" panose="020B0604020202020204" charset="0"/>
              </a:rPr>
              <a:t>, ou seja, o conjunto de funcionalidades que ele deverá oferecer</a:t>
            </a:r>
          </a:p>
        </p:txBody>
      </p:sp>
      <p:sp>
        <p:nvSpPr>
          <p:cNvPr id="5" name="Seta para Baixo 4"/>
          <p:cNvSpPr/>
          <p:nvPr/>
        </p:nvSpPr>
        <p:spPr>
          <a:xfrm>
            <a:off x="5696217" y="3187799"/>
            <a:ext cx="1205345" cy="1217946"/>
          </a:xfrm>
          <a:prstGeom prst="downArrow">
            <a:avLst/>
          </a:prstGeom>
          <a:solidFill>
            <a:srgbClr val="8A4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Libre Franklin" panose="020B060402020202020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029233" y="4782419"/>
            <a:ext cx="11051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Serve de </a:t>
            </a:r>
            <a:r>
              <a:rPr lang="pt-BR" sz="2000" dirty="0">
                <a:latin typeface="Libre Franklin" panose="020B0604020202020204" charset="0"/>
              </a:rPr>
              <a:t>referência </a:t>
            </a:r>
            <a:r>
              <a:rPr lang="pt-BR" sz="2000" dirty="0" smtClean="0">
                <a:latin typeface="Libre Franklin" panose="020B0604020202020204" charset="0"/>
              </a:rPr>
              <a:t>ao </a:t>
            </a:r>
            <a:r>
              <a:rPr lang="pt-BR" sz="2000" dirty="0">
                <a:latin typeface="Libre Franklin" panose="020B0604020202020204" charset="0"/>
              </a:rPr>
              <a:t>desenvolvimento, testes, manutenção e evolução do </a:t>
            </a:r>
            <a:r>
              <a:rPr lang="pt-BR" sz="2000" dirty="0" smtClean="0">
                <a:latin typeface="Libre Franklin" panose="020B0604020202020204" charset="0"/>
              </a:rPr>
              <a:t>sistema. </a:t>
            </a: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Garante a rastreabilidade </a:t>
            </a:r>
            <a:r>
              <a:rPr lang="pt-BR" sz="2000" dirty="0">
                <a:latin typeface="Libre Franklin" panose="020B0604020202020204" charset="0"/>
              </a:rPr>
              <a:t>mínima dos requisitos, ao longo do ciclo de vida do software</a:t>
            </a:r>
          </a:p>
        </p:txBody>
      </p:sp>
    </p:spTree>
    <p:extLst>
      <p:ext uri="{BB962C8B-B14F-4D97-AF65-F5344CB8AC3E}">
        <p14:creationId xmlns:p14="http://schemas.microsoft.com/office/powerpoint/2010/main" val="156666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56182" y="265607"/>
            <a:ext cx="6999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Lista </a:t>
            </a:r>
            <a:r>
              <a:rPr lang="pt-BR" sz="2400" b="1" dirty="0">
                <a:solidFill>
                  <a:srgbClr val="8A4194"/>
                </a:solidFill>
                <a:latin typeface="Libre Franklin" panose="020B0604020202020204" charset="0"/>
              </a:rPr>
              <a:t>de usuários do Documento de Requisitos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82" y="1580284"/>
            <a:ext cx="10971979" cy="41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5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Atividades fundamentais do Processo de Software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Conceitos fundamentais e as etapas da Engenharia de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Tipos de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Priorização de Requisitos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Documento de Requisitos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800" dirty="0"/>
          </a:p>
        </p:txBody>
      </p:sp>
      <p:sp>
        <p:nvSpPr>
          <p:cNvPr id="571" name="Google Shape;571;p50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2E8A"/>
              </a:buClr>
              <a:buSzPts val="2800"/>
              <a:buNone/>
            </a:pPr>
            <a:r>
              <a:rPr lang="pt-BR" dirty="0" smtClean="0"/>
              <a:t>Unidade 01</a:t>
            </a:r>
            <a:endParaRPr dirty="0"/>
          </a:p>
        </p:txBody>
      </p:sp>
      <p:sp>
        <p:nvSpPr>
          <p:cNvPr id="572" name="Google Shape;572;p50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Fundamentos da Engenharia de Requisitos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4194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00546" y="123456"/>
            <a:ext cx="10471639" cy="586135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Documento de Requisitos de Software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40069" y="1720747"/>
            <a:ext cx="11051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>
                <a:latin typeface="Libre Franklin" panose="020B0604020202020204" charset="0"/>
              </a:rPr>
              <a:t>Como documentar?</a:t>
            </a:r>
            <a:endParaRPr lang="pt-BR" sz="2800" b="1" dirty="0">
              <a:latin typeface="Libre Franklin" panose="020B0604020202020204" charset="0"/>
            </a:endParaRPr>
          </a:p>
        </p:txBody>
      </p:sp>
      <p:sp>
        <p:nvSpPr>
          <p:cNvPr id="5" name="Seta para Baixo 4"/>
          <p:cNvSpPr/>
          <p:nvPr/>
        </p:nvSpPr>
        <p:spPr>
          <a:xfrm>
            <a:off x="6063362" y="2243967"/>
            <a:ext cx="1205345" cy="1032210"/>
          </a:xfrm>
          <a:prstGeom prst="downArrow">
            <a:avLst/>
          </a:prstGeom>
          <a:solidFill>
            <a:srgbClr val="8A4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204412" y="3383898"/>
            <a:ext cx="11051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Se fizer uma busca pela Internet </a:t>
            </a:r>
            <a:r>
              <a:rPr lang="pt-BR" sz="2000" dirty="0" smtClean="0">
                <a:latin typeface="Libre Franklin" panose="020B0604020202020204" charset="0"/>
              </a:rPr>
              <a:t>irá </a:t>
            </a:r>
            <a:r>
              <a:rPr lang="pt-BR" sz="2000" dirty="0">
                <a:latin typeface="Libre Franklin" panose="020B0604020202020204" charset="0"/>
              </a:rPr>
              <a:t>se deparar com inúmeros modelos sugeridos para a documentação.  </a:t>
            </a:r>
          </a:p>
        </p:txBody>
      </p:sp>
      <p:sp>
        <p:nvSpPr>
          <p:cNvPr id="7" name="Retângulo 6"/>
          <p:cNvSpPr/>
          <p:nvPr/>
        </p:nvSpPr>
        <p:spPr>
          <a:xfrm>
            <a:off x="900546" y="4726584"/>
            <a:ext cx="11291455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latin typeface="Libre Franklin" panose="020B0604020202020204" charset="0"/>
              </a:rPr>
              <a:t>O desafio é decidir qual o modelo que melhor se adapta ao seu projeto, a sua empresa, a sua </a:t>
            </a:r>
            <a:r>
              <a:rPr lang="pt-BR" sz="2000" b="1" dirty="0" smtClean="0">
                <a:latin typeface="Libre Franklin" panose="020B0604020202020204" charset="0"/>
              </a:rPr>
              <a:t>equipe</a:t>
            </a:r>
            <a:endParaRPr lang="pt-BR" sz="2000" b="1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76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129739" y="126972"/>
            <a:ext cx="10457987" cy="57961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rgbClr val="8A4194"/>
                </a:solidFill>
                <a:latin typeface="Libre Franklin" panose="020B0604020202020204" charset="0"/>
              </a:rPr>
              <a:t>O 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Documento </a:t>
            </a:r>
            <a:r>
              <a:rPr lang="pt-BR" sz="2400" b="1" dirty="0">
                <a:solidFill>
                  <a:srgbClr val="8A4194"/>
                </a:solidFill>
                <a:latin typeface="Libre Franklin" panose="020B0604020202020204" charset="0"/>
              </a:rPr>
              <a:t>de 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Requisitos </a:t>
            </a:r>
            <a:r>
              <a:rPr lang="pt-BR" sz="2400" b="1" dirty="0">
                <a:solidFill>
                  <a:srgbClr val="8A4194"/>
                </a:solidFill>
                <a:latin typeface="Libre Franklin" panose="020B0604020202020204" charset="0"/>
              </a:rPr>
              <a:t>deve 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ter: </a:t>
            </a:r>
            <a:endParaRPr lang="pt-BR" sz="24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129739" y="1845486"/>
            <a:ext cx="1093756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b="1" dirty="0" smtClean="0">
                <a:latin typeface="Libre Franklin" panose="020B0604020202020204" charset="0"/>
              </a:rPr>
              <a:t>Escopo do software</a:t>
            </a:r>
            <a:r>
              <a:rPr lang="pt-BR" sz="2000" dirty="0" smtClean="0">
                <a:latin typeface="Libre Franklin" panose="020B0604020202020204" charset="0"/>
              </a:rPr>
              <a:t>: </a:t>
            </a:r>
            <a:r>
              <a:rPr lang="pt-BR" sz="2000" dirty="0">
                <a:latin typeface="Libre Franklin" panose="020B0604020202020204" charset="0"/>
              </a:rPr>
              <a:t>a descrição do conjunto de funcionalidades que ele deverá ter e os atributos de qualidade que o sistema suportará bem como o conjunto de características técnicas, ou seja, a descrição completa dos Requisitos Funcionais e Não Funcionais e de Domínio.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endParaRPr lang="pt-BR" sz="2000" dirty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Libre Franklin" panose="020B0604020202020204" charset="0"/>
              </a:rPr>
              <a:t>O </a:t>
            </a:r>
            <a:r>
              <a:rPr lang="pt-BR" sz="2000" b="1" dirty="0">
                <a:latin typeface="Libre Franklin" panose="020B0604020202020204" charset="0"/>
              </a:rPr>
              <a:t>documento deve ser elaborado </a:t>
            </a:r>
            <a:r>
              <a:rPr lang="pt-BR" sz="2000" dirty="0">
                <a:latin typeface="Libre Franklin" panose="020B0604020202020204" charset="0"/>
              </a:rPr>
              <a:t>de maneira precisa, detalhada, consistente e de acordo com as necessidades do cliente, além de ser compreensível por todos stakeholders, isto é, os interessados no sistema.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endParaRPr lang="pt-BR" sz="2000" dirty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>
                <a:latin typeface="Libre Franklin" panose="020B0604020202020204" charset="0"/>
              </a:rPr>
              <a:t>Guia </a:t>
            </a:r>
            <a:r>
              <a:rPr lang="pt-BR" sz="2000" b="1" dirty="0">
                <a:latin typeface="Libre Franklin" panose="020B0604020202020204" charset="0"/>
              </a:rPr>
              <a:t>de </a:t>
            </a:r>
            <a:r>
              <a:rPr lang="pt-BR" sz="2000" b="1" dirty="0" smtClean="0">
                <a:latin typeface="Libre Franklin" panose="020B0604020202020204" charset="0"/>
              </a:rPr>
              <a:t>referência: </a:t>
            </a:r>
            <a:r>
              <a:rPr lang="pt-BR" sz="2000" dirty="0">
                <a:latin typeface="Libre Franklin" panose="020B0604020202020204" charset="0"/>
              </a:rPr>
              <a:t>para validação, verificação e testes, além de manutenção e evolução do sistema</a:t>
            </a:r>
          </a:p>
        </p:txBody>
      </p:sp>
    </p:spTree>
    <p:extLst>
      <p:ext uri="{BB962C8B-B14F-4D97-AF65-F5344CB8AC3E}">
        <p14:creationId xmlns:p14="http://schemas.microsoft.com/office/powerpoint/2010/main" val="1496732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74" y="1246908"/>
            <a:ext cx="7758770" cy="5181601"/>
          </a:xfrm>
          <a:prstGeom prst="rect">
            <a:avLst/>
          </a:prstGeom>
          <a:solidFill>
            <a:srgbClr val="F03CDB"/>
          </a:solidFill>
          <a:ln w="28575">
            <a:solidFill>
              <a:schemeClr val="tx1"/>
            </a:solidFill>
          </a:ln>
        </p:spPr>
      </p:pic>
      <p:sp>
        <p:nvSpPr>
          <p:cNvPr id="4" name="Espaço Reservado para Texto 1"/>
          <p:cNvSpPr txBox="1">
            <a:spLocks/>
          </p:cNvSpPr>
          <p:nvPr/>
        </p:nvSpPr>
        <p:spPr>
          <a:xfrm>
            <a:off x="1001523" y="342122"/>
            <a:ext cx="10471639" cy="68311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Exemplo prático de um </a:t>
            </a:r>
            <a:r>
              <a:rPr lang="pt-BR" sz="2400" b="1" dirty="0" err="1" smtClean="0">
                <a:solidFill>
                  <a:srgbClr val="8A4194"/>
                </a:solidFill>
                <a:latin typeface="Libre Franklin" panose="020B0604020202020204" charset="0"/>
              </a:rPr>
              <a:t>template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 para o Documento de Requisitos</a:t>
            </a:r>
            <a:endParaRPr lang="pt-BR" sz="24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94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1001523" y="342122"/>
            <a:ext cx="10471639" cy="68311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Exemplo prático de um </a:t>
            </a:r>
            <a:r>
              <a:rPr lang="pt-BR" sz="2400" b="1" dirty="0" err="1" smtClean="0">
                <a:solidFill>
                  <a:srgbClr val="8A4194"/>
                </a:solidFill>
                <a:latin typeface="Libre Franklin" panose="020B0604020202020204" charset="0"/>
              </a:rPr>
              <a:t>template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 para o Documento de Requisitos</a:t>
            </a:r>
            <a:endParaRPr lang="pt-BR" sz="24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37" y="1025237"/>
            <a:ext cx="7696200" cy="5734050"/>
          </a:xfrm>
          <a:prstGeom prst="rect">
            <a:avLst/>
          </a:prstGeom>
          <a:solidFill>
            <a:srgbClr val="0A435A"/>
          </a:solidFill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749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1001523" y="342122"/>
            <a:ext cx="10471639" cy="68311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Exemplo prático de um </a:t>
            </a:r>
            <a:r>
              <a:rPr lang="pt-BR" sz="2400" b="1" dirty="0" err="1" smtClean="0">
                <a:solidFill>
                  <a:srgbClr val="8A4194"/>
                </a:solidFill>
                <a:latin typeface="Libre Franklin" panose="020B0604020202020204" charset="0"/>
              </a:rPr>
              <a:t>template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 para o Documento de Requisitos</a:t>
            </a:r>
            <a:endParaRPr lang="pt-BR" sz="24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45" y="1103600"/>
            <a:ext cx="8198246" cy="520997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2512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1001523" y="342122"/>
            <a:ext cx="10471639" cy="68311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Exemplo prático de um </a:t>
            </a:r>
            <a:r>
              <a:rPr lang="pt-BR" sz="2400" b="1" dirty="0" err="1" smtClean="0">
                <a:solidFill>
                  <a:srgbClr val="8A4194"/>
                </a:solidFill>
                <a:latin typeface="Libre Franklin" panose="020B0604020202020204" charset="0"/>
              </a:rPr>
              <a:t>template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 para o Documento de Requisitos</a:t>
            </a:r>
            <a:endParaRPr lang="pt-BR" sz="24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248" y="914400"/>
            <a:ext cx="887505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83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1001523" y="342122"/>
            <a:ext cx="10471639" cy="68311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Exemplo prático de um </a:t>
            </a:r>
            <a:r>
              <a:rPr lang="pt-BR" sz="2400" b="1" dirty="0" err="1" smtClean="0">
                <a:solidFill>
                  <a:srgbClr val="8A4194"/>
                </a:solidFill>
                <a:latin typeface="Libre Franklin" panose="020B0604020202020204" charset="0"/>
              </a:rPr>
              <a:t>template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 para o Documento de Requisitos</a:t>
            </a:r>
            <a:endParaRPr lang="pt-BR" sz="24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85" y="1025237"/>
            <a:ext cx="8633113" cy="54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03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1001523" y="342122"/>
            <a:ext cx="10471639" cy="68311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Exemplo prático de um </a:t>
            </a:r>
            <a:r>
              <a:rPr lang="pt-BR" sz="2400" b="1" dirty="0" err="1" smtClean="0">
                <a:solidFill>
                  <a:srgbClr val="8A4194"/>
                </a:solidFill>
                <a:latin typeface="Libre Franklin" panose="020B0604020202020204" charset="0"/>
              </a:rPr>
              <a:t>template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 para o Documento de Requisitos</a:t>
            </a:r>
            <a:endParaRPr lang="pt-BR" sz="24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26" y="1214870"/>
            <a:ext cx="8718355" cy="51028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4531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60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 txBox="1">
            <a:spLocks/>
          </p:cNvSpPr>
          <p:nvPr/>
        </p:nvSpPr>
        <p:spPr>
          <a:xfrm>
            <a:off x="1058938" y="245138"/>
            <a:ext cx="10471639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</a:rPr>
              <a:t>Engenharia de Requisitos </a:t>
            </a:r>
          </a:p>
          <a:p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386653" y="2122346"/>
            <a:ext cx="10309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Libre Franklin" panose="020B0604020202020204" charset="0"/>
              </a:rPr>
              <a:t>Você já parou para pensar por que é tão difícil entender, claramente, o que o cliente deseja?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140068" y="3868764"/>
            <a:ext cx="108025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latin typeface="Libre Franklin" panose="020B0604020202020204" charset="0"/>
              </a:rPr>
              <a:t>Situação</a:t>
            </a:r>
            <a:r>
              <a:rPr lang="pt-BR" sz="2000" dirty="0" smtClean="0">
                <a:latin typeface="Libre Franklin" panose="020B0604020202020204" charset="0"/>
              </a:rPr>
              <a:t>: o </a:t>
            </a:r>
            <a:r>
              <a:rPr lang="pt-BR" sz="2000" dirty="0">
                <a:latin typeface="Libre Franklin" panose="020B0604020202020204" charset="0"/>
              </a:rPr>
              <a:t>pior pesadelo de um engenheiro de software é quando o cliente fala: 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“</a:t>
            </a:r>
            <a:r>
              <a:rPr lang="pt-BR" sz="2000" b="1" dirty="0">
                <a:latin typeface="Libre Franklin" panose="020B0604020202020204" charset="0"/>
              </a:rPr>
              <a:t>você não entendeu o que eu disse, pois o que eu disse não era o que eu quis dizer</a:t>
            </a:r>
            <a:r>
              <a:rPr lang="pt-BR" sz="2000" b="1" dirty="0" smtClean="0">
                <a:latin typeface="Libre Franklin" panose="020B0604020202020204" charset="0"/>
              </a:rPr>
              <a:t>”</a:t>
            </a:r>
            <a:endParaRPr lang="pt-BR" sz="2000" b="1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 txBox="1">
            <a:spLocks/>
          </p:cNvSpPr>
          <p:nvPr/>
        </p:nvSpPr>
        <p:spPr>
          <a:xfrm>
            <a:off x="1058938" y="203574"/>
            <a:ext cx="10471639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</a:rPr>
              <a:t>Engenharia de Requisitos </a:t>
            </a:r>
          </a:p>
          <a:p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316181" y="2470376"/>
            <a:ext cx="106541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Entender </a:t>
            </a:r>
            <a:r>
              <a:rPr lang="pt-BR" sz="2000" dirty="0">
                <a:latin typeface="Libre Franklin" panose="020B0604020202020204" charset="0"/>
              </a:rPr>
              <a:t>os requisitos de um problema ou de uma necessidade de um cliente é uma das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TAREFAS MAIS DIFÍCEIS ENFRENTADAS PELO ENGENHEIRO DE SOFTWARE.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Há </a:t>
            </a:r>
            <a:r>
              <a:rPr lang="pt-BR" sz="2000" dirty="0">
                <a:latin typeface="Libre Franklin" panose="020B0604020202020204" charset="0"/>
              </a:rPr>
              <a:t>muitas dificuldades para fazer o levantamento das necessidades do cliente e para entender as informações por ele transmitidas. </a:t>
            </a:r>
          </a:p>
        </p:txBody>
      </p:sp>
    </p:spTree>
    <p:extLst>
      <p:ext uri="{BB962C8B-B14F-4D97-AF65-F5344CB8AC3E}">
        <p14:creationId xmlns:p14="http://schemas.microsoft.com/office/powerpoint/2010/main" val="360577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350360" y="1104120"/>
            <a:ext cx="10471639" cy="4928015"/>
          </a:xfrm>
        </p:spPr>
        <p:txBody>
          <a:bodyPr>
            <a:normAutofit/>
          </a:bodyPr>
          <a:lstStyle/>
          <a:p>
            <a:pPr marL="228600" indent="0" algn="ctr">
              <a:lnSpc>
                <a:spcPct val="110000"/>
              </a:lnSpc>
            </a:pPr>
            <a:r>
              <a:rPr lang="pt-BR" sz="2000" dirty="0"/>
              <a:t>Para entender o quanto a </a:t>
            </a:r>
            <a:r>
              <a:rPr lang="pt-BR" sz="2000" b="1" dirty="0">
                <a:solidFill>
                  <a:srgbClr val="EE7325"/>
                </a:solidFill>
              </a:rPr>
              <a:t>ENGENHARIA DE REQUISITOS </a:t>
            </a:r>
            <a:r>
              <a:rPr lang="pt-BR" sz="2000" dirty="0"/>
              <a:t>é relevante durante o desenvolvimento de um software: é necessário identificar em qual momento ela se encaixa no contexto da Engenharia de Software. </a:t>
            </a:r>
          </a:p>
          <a:p>
            <a:pPr marL="228600" indent="0" algn="ctr"/>
            <a:endParaRPr lang="pt-BR" sz="2000" dirty="0" smtClean="0"/>
          </a:p>
          <a:p>
            <a:pPr marL="228600" indent="0" algn="ctr"/>
            <a:endParaRPr lang="pt-BR" sz="2000" dirty="0"/>
          </a:p>
          <a:p>
            <a:pPr marL="228600" indent="0" algn="ctr">
              <a:lnSpc>
                <a:spcPct val="100000"/>
              </a:lnSpc>
            </a:pPr>
            <a:r>
              <a:rPr lang="pt-BR" sz="2000" dirty="0"/>
              <a:t>Portanto, vamos ver alguns conceitos fundamentais do </a:t>
            </a:r>
            <a:r>
              <a:rPr lang="pt-BR" sz="2000" b="1" dirty="0">
                <a:solidFill>
                  <a:srgbClr val="F03CDB"/>
                </a:solidFill>
              </a:rPr>
              <a:t>PROCESSO DE SOFTWARE </a:t>
            </a:r>
            <a:r>
              <a:rPr lang="pt-BR" sz="2000" dirty="0"/>
              <a:t>e, depois, </a:t>
            </a:r>
            <a:r>
              <a:rPr lang="pt-BR" sz="2000" dirty="0" smtClean="0"/>
              <a:t>contextualizar </a:t>
            </a:r>
            <a:r>
              <a:rPr lang="pt-BR" sz="2000" dirty="0"/>
              <a:t>a </a:t>
            </a:r>
            <a:r>
              <a:rPr lang="pt-BR" sz="2000" b="1" dirty="0"/>
              <a:t>Engenharia de Requisitos</a:t>
            </a:r>
            <a:r>
              <a:rPr lang="pt-BR" sz="2000" dirty="0"/>
              <a:t>.</a:t>
            </a:r>
          </a:p>
          <a:p>
            <a:pPr marL="228600" indent="0"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4295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324249" y="161284"/>
            <a:ext cx="10471639" cy="669260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Atividades fundamentais do processo de software</a:t>
            </a:r>
          </a:p>
        </p:txBody>
      </p:sp>
      <p:sp>
        <p:nvSpPr>
          <p:cNvPr id="4" name="Retângulo 3"/>
          <p:cNvSpPr/>
          <p:nvPr/>
        </p:nvSpPr>
        <p:spPr>
          <a:xfrm>
            <a:off x="324249" y="1609912"/>
            <a:ext cx="10828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Durante a produção de um software, são necessárias diversas fases/etapas, as quais são compostas por várias tarefas.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Este </a:t>
            </a:r>
            <a:r>
              <a:rPr lang="pt-BR" sz="2000" dirty="0">
                <a:latin typeface="Libre Franklin" panose="020B0604020202020204" charset="0"/>
              </a:rPr>
              <a:t>conjunto de fases/etapas chama-se </a:t>
            </a:r>
            <a:r>
              <a:rPr lang="pt-BR" sz="2000" b="1" dirty="0" smtClean="0">
                <a:solidFill>
                  <a:srgbClr val="FF0000"/>
                </a:solidFill>
                <a:latin typeface="Libre Franklin" panose="020B0604020202020204" charset="0"/>
              </a:rPr>
              <a:t>PROCESSO DE SOFTWARE</a:t>
            </a:r>
            <a:r>
              <a:rPr lang="pt-BR" sz="2000" dirty="0" smtClean="0">
                <a:latin typeface="Libre Franklin" panose="020B0604020202020204" charset="0"/>
              </a:rPr>
              <a:t>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3974691"/>
            <a:ext cx="11319164" cy="132343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Considerado um </a:t>
            </a:r>
            <a:r>
              <a:rPr lang="pt-BR" sz="2000" b="1" dirty="0" smtClean="0">
                <a:latin typeface="Libre Franklin" panose="020B0604020202020204" charset="0"/>
              </a:rPr>
              <a:t>CONJUNTO DE ATIVIDADES/TAREFAS </a:t>
            </a:r>
            <a:r>
              <a:rPr lang="pt-BR" sz="2000" dirty="0" smtClean="0">
                <a:latin typeface="Libre Franklin" panose="020B0604020202020204" charset="0"/>
              </a:rPr>
              <a:t>necessárias </a:t>
            </a:r>
            <a:r>
              <a:rPr lang="pt-BR" sz="2000" dirty="0">
                <a:latin typeface="Libre Franklin" panose="020B0604020202020204" charset="0"/>
              </a:rPr>
              <a:t>para definir, desenvolver, testar e manter um produto de software de alta qualidade. 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É </a:t>
            </a:r>
            <a:r>
              <a:rPr lang="pt-BR" sz="2000" dirty="0">
                <a:latin typeface="Libre Franklin" panose="020B0604020202020204" charset="0"/>
              </a:rPr>
              <a:t>uma </a:t>
            </a:r>
            <a:r>
              <a:rPr lang="pt-BR" sz="2000" b="1" dirty="0" smtClean="0">
                <a:latin typeface="Libre Franklin" panose="020B0604020202020204" charset="0"/>
              </a:rPr>
              <a:t>ABORDAGEM ADAPTÁVEL </a:t>
            </a:r>
            <a:r>
              <a:rPr lang="pt-BR" sz="2000" dirty="0" smtClean="0">
                <a:latin typeface="Libre Franklin" panose="020B0604020202020204" charset="0"/>
              </a:rPr>
              <a:t>cuja </a:t>
            </a:r>
            <a:r>
              <a:rPr lang="pt-BR" sz="2000" dirty="0">
                <a:latin typeface="Libre Franklin" panose="020B0604020202020204" charset="0"/>
              </a:rPr>
              <a:t>intenção é, sempre, entregar um software, com qualidade, dentro do prazo e seguindo o orçamento estipulado.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6255" y="6068291"/>
            <a:ext cx="1108363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67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77" y="1907597"/>
            <a:ext cx="11198323" cy="3412549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122217" y="348872"/>
            <a:ext cx="6359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Objetivos do Processo de Software</a:t>
            </a:r>
            <a:endParaRPr lang="pt-BR" sz="2800" b="1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06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2308</Words>
  <Application>Microsoft Office PowerPoint</Application>
  <PresentationFormat>Widescreen</PresentationFormat>
  <Paragraphs>202</Paragraphs>
  <Slides>48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6" baseType="lpstr">
      <vt:lpstr>Arial</vt:lpstr>
      <vt:lpstr>Noto Sans Symbols</vt:lpstr>
      <vt:lpstr>Libre Franklin</vt:lpstr>
      <vt:lpstr>Franklin Gothic</vt:lpstr>
      <vt:lpstr>Franklin Gothic Book</vt:lpstr>
      <vt:lpstr>Calibri</vt:lpstr>
      <vt:lpstr>Wingdings</vt:lpstr>
      <vt:lpstr>Tema do Office</vt:lpstr>
      <vt:lpstr>Engenharia de Requisitos</vt:lpstr>
      <vt:lpstr>Fundamentos da Engenharia de Requisitos</vt:lpstr>
      <vt:lpstr>“A parte mais difícil ao construir um sistema é decidir O QUE CONSTRUIR.  Nenhuma parte do trabalho afeta tanto o sistema resultante se for feita a coisa errada.  Nenhuma outra parte é mais difícil de  consertar depois.”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Janaina Aparecida de Freitas</dc:creator>
  <cp:lastModifiedBy>Janaina Aparecida de Freitas</cp:lastModifiedBy>
  <cp:revision>27</cp:revision>
  <dcterms:modified xsi:type="dcterms:W3CDTF">2022-08-23T21:03:22Z</dcterms:modified>
</cp:coreProperties>
</file>